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63" r:id="rId3"/>
    <p:sldId id="364" r:id="rId4"/>
    <p:sldId id="365" r:id="rId5"/>
    <p:sldId id="366" r:id="rId6"/>
    <p:sldId id="367" r:id="rId7"/>
    <p:sldId id="368" r:id="rId8"/>
    <p:sldId id="374" r:id="rId9"/>
    <p:sldId id="370" r:id="rId10"/>
    <p:sldId id="375" r:id="rId11"/>
    <p:sldId id="423" r:id="rId12"/>
    <p:sldId id="421" r:id="rId13"/>
    <p:sldId id="422" r:id="rId14"/>
    <p:sldId id="372" r:id="rId15"/>
    <p:sldId id="426" r:id="rId16"/>
    <p:sldId id="424" r:id="rId17"/>
    <p:sldId id="425" r:id="rId18"/>
    <p:sldId id="427" r:id="rId19"/>
    <p:sldId id="428" r:id="rId20"/>
    <p:sldId id="429" r:id="rId21"/>
    <p:sldId id="373" r:id="rId22"/>
    <p:sldId id="376" r:id="rId23"/>
    <p:sldId id="406" r:id="rId24"/>
    <p:sldId id="377" r:id="rId25"/>
    <p:sldId id="408" r:id="rId26"/>
    <p:sldId id="407" r:id="rId27"/>
    <p:sldId id="410" r:id="rId28"/>
    <p:sldId id="411" r:id="rId29"/>
    <p:sldId id="412" r:id="rId30"/>
    <p:sldId id="413" r:id="rId31"/>
    <p:sldId id="409" r:id="rId32"/>
    <p:sldId id="414" r:id="rId33"/>
    <p:sldId id="415" r:id="rId34"/>
    <p:sldId id="416" r:id="rId35"/>
    <p:sldId id="417" r:id="rId36"/>
    <p:sldId id="419" r:id="rId37"/>
    <p:sldId id="418" r:id="rId38"/>
    <p:sldId id="478" r:id="rId39"/>
    <p:sldId id="431" r:id="rId40"/>
    <p:sldId id="432" r:id="rId41"/>
    <p:sldId id="433" r:id="rId42"/>
    <p:sldId id="434" r:id="rId43"/>
    <p:sldId id="435" r:id="rId44"/>
    <p:sldId id="440" r:id="rId45"/>
    <p:sldId id="436" r:id="rId46"/>
    <p:sldId id="437" r:id="rId47"/>
    <p:sldId id="438" r:id="rId48"/>
    <p:sldId id="439" r:id="rId49"/>
    <p:sldId id="441" r:id="rId50"/>
    <p:sldId id="442" r:id="rId51"/>
    <p:sldId id="443" r:id="rId52"/>
    <p:sldId id="444" r:id="rId53"/>
    <p:sldId id="445" r:id="rId54"/>
    <p:sldId id="446" r:id="rId55"/>
    <p:sldId id="447" r:id="rId56"/>
    <p:sldId id="448" r:id="rId57"/>
    <p:sldId id="449" r:id="rId58"/>
    <p:sldId id="450" r:id="rId59"/>
    <p:sldId id="451" r:id="rId60"/>
    <p:sldId id="453" r:id="rId61"/>
    <p:sldId id="454" r:id="rId62"/>
    <p:sldId id="455" r:id="rId63"/>
    <p:sldId id="456" r:id="rId64"/>
    <p:sldId id="457" r:id="rId65"/>
    <p:sldId id="458" r:id="rId66"/>
    <p:sldId id="459" r:id="rId67"/>
    <p:sldId id="460" r:id="rId68"/>
    <p:sldId id="461" r:id="rId69"/>
    <p:sldId id="462" r:id="rId70"/>
    <p:sldId id="463" r:id="rId71"/>
    <p:sldId id="464" r:id="rId72"/>
    <p:sldId id="465" r:id="rId73"/>
    <p:sldId id="466" r:id="rId74"/>
    <p:sldId id="467" r:id="rId75"/>
    <p:sldId id="468" r:id="rId76"/>
    <p:sldId id="469" r:id="rId77"/>
    <p:sldId id="470" r:id="rId78"/>
    <p:sldId id="471" r:id="rId79"/>
    <p:sldId id="472" r:id="rId80"/>
    <p:sldId id="473" r:id="rId81"/>
    <p:sldId id="474" r:id="rId82"/>
    <p:sldId id="475" r:id="rId83"/>
    <p:sldId id="476" r:id="rId84"/>
    <p:sldId id="477"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188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920297-3151-4D9B-872C-66B21328C5D0}" type="datetimeFigureOut">
              <a:rPr lang="en-US" smtClean="0"/>
              <a:pPr/>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920297-3151-4D9B-872C-66B21328C5D0}" type="datetimeFigureOut">
              <a:rPr lang="en-US" smtClean="0"/>
              <a:pPr/>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920297-3151-4D9B-872C-66B21328C5D0}" type="datetimeFigureOut">
              <a:rPr lang="en-US" smtClean="0"/>
              <a:pPr/>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a:bodyPr>
          <a:lstStyle/>
          <a:p>
            <a:r>
              <a:rPr lang="en-US" sz="3600" dirty="0" smtClean="0"/>
              <a:t>MUNICIPAL SOLID WASTE MANAGEMENT</a:t>
            </a:r>
            <a:br>
              <a:rPr lang="en-US" sz="3600" dirty="0" smtClean="0"/>
            </a:br>
            <a:r>
              <a:rPr lang="en-US" sz="3600" dirty="0" smtClean="0"/>
              <a:t>18CEO306T</a:t>
            </a:r>
            <a:endParaRPr lang="en-US" sz="3600" dirty="0"/>
          </a:p>
        </p:txBody>
      </p:sp>
    </p:spTree>
    <p:extLst>
      <p:ext uri="{BB962C8B-B14F-4D97-AF65-F5344CB8AC3E}">
        <p14:creationId xmlns:p14="http://schemas.microsoft.com/office/powerpoint/2010/main" val="2449515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fontScale="90000"/>
          </a:bodyPr>
          <a:lstStyle/>
          <a:p>
            <a:r>
              <a:rPr lang="en-IN" dirty="0" smtClean="0"/>
              <a:t>SOURCES OF SOLID WASTES/ SOURCE BASED</a:t>
            </a:r>
            <a:endParaRPr lang="en-IN" dirty="0"/>
          </a:p>
        </p:txBody>
      </p:sp>
      <p:sp>
        <p:nvSpPr>
          <p:cNvPr id="3" name="Content Placeholder 2"/>
          <p:cNvSpPr>
            <a:spLocks noGrp="1"/>
          </p:cNvSpPr>
          <p:nvPr>
            <p:ph idx="1"/>
          </p:nvPr>
        </p:nvSpPr>
        <p:spPr/>
        <p:txBody>
          <a:bodyPr/>
          <a:lstStyle/>
          <a:p>
            <a:endParaRPr lang="en-IN"/>
          </a:p>
        </p:txBody>
      </p:sp>
      <p:pic>
        <p:nvPicPr>
          <p:cNvPr id="25602" name="Picture 2" descr="Sources and types of municipal solid wastes | Download Scientific Diagram"/>
          <p:cNvPicPr>
            <a:picLocks noChangeAspect="1" noChangeArrowheads="1"/>
          </p:cNvPicPr>
          <p:nvPr/>
        </p:nvPicPr>
        <p:blipFill>
          <a:blip r:embed="rId2"/>
          <a:srcRect/>
          <a:stretch>
            <a:fillRect/>
          </a:stretch>
        </p:blipFill>
        <p:spPr bwMode="auto">
          <a:xfrm>
            <a:off x="500034" y="1142984"/>
            <a:ext cx="8096250" cy="545782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ommercial &amp;amp; Industrial waste | Colubris Clean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19096"/>
            <a:ext cx="4343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DF] Institutional Waste Management and Disposal in Abakaliki Metropolis,  Ebonyi State, Nigeria | Semantic Scholar"/>
          <p:cNvPicPr>
            <a:picLocks noChangeAspect="1" noChangeArrowheads="1"/>
          </p:cNvPicPr>
          <p:nvPr/>
        </p:nvPicPr>
        <p:blipFill rotWithShape="1">
          <a:blip r:embed="rId3">
            <a:extLst>
              <a:ext uri="{28A0092B-C50C-407E-A947-70E740481C1C}">
                <a14:useLocalDpi xmlns:a14="http://schemas.microsoft.com/office/drawing/2010/main" val="0"/>
              </a:ext>
            </a:extLst>
          </a:blip>
          <a:srcRect t="-1" b="3943"/>
          <a:stretch/>
        </p:blipFill>
        <p:spPr bwMode="auto">
          <a:xfrm>
            <a:off x="4729194" y="428604"/>
            <a:ext cx="434340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ile Of Municipal Waste On A Disposal Site Ready For Recycling Stock Photo  - Image of metal, protection: 190746656"/>
          <p:cNvPicPr>
            <a:picLocks noChangeAspect="1" noChangeArrowheads="1"/>
          </p:cNvPicPr>
          <p:nvPr/>
        </p:nvPicPr>
        <p:blipFill rotWithShape="1">
          <a:blip r:embed="rId4">
            <a:extLst>
              <a:ext uri="{28A0092B-C50C-407E-A947-70E740481C1C}">
                <a14:useLocalDpi xmlns:a14="http://schemas.microsoft.com/office/drawing/2010/main" val="0"/>
              </a:ext>
            </a:extLst>
          </a:blip>
          <a:srcRect t="1" b="8421"/>
          <a:stretch/>
        </p:blipFill>
        <p:spPr bwMode="auto">
          <a:xfrm>
            <a:off x="137934" y="3183285"/>
            <a:ext cx="4357866" cy="26517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gro-industry seed &amp;#39;waste&amp;#39; is promising source of oils and ingredie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183285"/>
            <a:ext cx="4460158" cy="26079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2845354"/>
            <a:ext cx="3774358" cy="369332"/>
          </a:xfrm>
          <a:prstGeom prst="rect">
            <a:avLst/>
          </a:prstGeom>
          <a:noFill/>
        </p:spPr>
        <p:txBody>
          <a:bodyPr wrap="square" rtlCol="0">
            <a:spAutoFit/>
          </a:bodyPr>
          <a:lstStyle/>
          <a:p>
            <a:r>
              <a:rPr lang="en-US" b="1" dirty="0" smtClean="0"/>
              <a:t>Fig:</a:t>
            </a:r>
            <a:r>
              <a:rPr lang="en-US" dirty="0" smtClean="0"/>
              <a:t> Commercial and Industrial Waste</a:t>
            </a:r>
            <a:endParaRPr lang="en-US" dirty="0"/>
          </a:p>
        </p:txBody>
      </p:sp>
      <p:sp>
        <p:nvSpPr>
          <p:cNvPr id="6" name="Rectangle 5"/>
          <p:cNvSpPr/>
          <p:nvPr/>
        </p:nvSpPr>
        <p:spPr>
          <a:xfrm>
            <a:off x="5724753" y="2845354"/>
            <a:ext cx="2342693" cy="369332"/>
          </a:xfrm>
          <a:prstGeom prst="rect">
            <a:avLst/>
          </a:prstGeom>
        </p:spPr>
        <p:txBody>
          <a:bodyPr wrap="none">
            <a:spAutoFit/>
          </a:bodyPr>
          <a:lstStyle/>
          <a:p>
            <a:r>
              <a:rPr lang="en-US" b="1" dirty="0" smtClean="0"/>
              <a:t>Fig:</a:t>
            </a:r>
            <a:r>
              <a:rPr lang="en-US" dirty="0" smtClean="0"/>
              <a:t> Institutional Waste</a:t>
            </a:r>
            <a:endParaRPr lang="en-US" dirty="0"/>
          </a:p>
        </p:txBody>
      </p:sp>
      <p:sp>
        <p:nvSpPr>
          <p:cNvPr id="7" name="Rectangle 6"/>
          <p:cNvSpPr/>
          <p:nvPr/>
        </p:nvSpPr>
        <p:spPr>
          <a:xfrm>
            <a:off x="1069044" y="6086259"/>
            <a:ext cx="2140073" cy="369332"/>
          </a:xfrm>
          <a:prstGeom prst="rect">
            <a:avLst/>
          </a:prstGeom>
        </p:spPr>
        <p:txBody>
          <a:bodyPr wrap="none">
            <a:spAutoFit/>
          </a:bodyPr>
          <a:lstStyle/>
          <a:p>
            <a:r>
              <a:rPr lang="en-US" b="1" dirty="0" smtClean="0"/>
              <a:t>Fig:</a:t>
            </a:r>
            <a:r>
              <a:rPr lang="en-US" dirty="0" smtClean="0"/>
              <a:t> Municipal Waste</a:t>
            </a:r>
            <a:endParaRPr lang="en-US" dirty="0"/>
          </a:p>
        </p:txBody>
      </p:sp>
      <p:sp>
        <p:nvSpPr>
          <p:cNvPr id="8" name="Rectangle 7"/>
          <p:cNvSpPr/>
          <p:nvPr/>
        </p:nvSpPr>
        <p:spPr>
          <a:xfrm>
            <a:off x="5771818" y="5987534"/>
            <a:ext cx="2295628" cy="369332"/>
          </a:xfrm>
          <a:prstGeom prst="rect">
            <a:avLst/>
          </a:prstGeom>
        </p:spPr>
        <p:txBody>
          <a:bodyPr wrap="none">
            <a:spAutoFit/>
          </a:bodyPr>
          <a:lstStyle/>
          <a:p>
            <a:r>
              <a:rPr lang="en-US" b="1" dirty="0" smtClean="0"/>
              <a:t>Fig:</a:t>
            </a:r>
            <a:r>
              <a:rPr lang="en-US" dirty="0" smtClean="0"/>
              <a:t> Agricultural Waste</a:t>
            </a:r>
            <a:endParaRPr lang="en-US" dirty="0"/>
          </a:p>
        </p:txBody>
      </p:sp>
      <p:sp>
        <p:nvSpPr>
          <p:cNvPr id="10" name="TextBox 9"/>
          <p:cNvSpPr txBox="1"/>
          <p:nvPr/>
        </p:nvSpPr>
        <p:spPr>
          <a:xfrm>
            <a:off x="2500298" y="71414"/>
            <a:ext cx="5715040" cy="369332"/>
          </a:xfrm>
          <a:prstGeom prst="rect">
            <a:avLst/>
          </a:prstGeom>
          <a:noFill/>
        </p:spPr>
        <p:txBody>
          <a:bodyPr wrap="square" rtlCol="0">
            <a:spAutoFit/>
          </a:bodyPr>
          <a:lstStyle/>
          <a:p>
            <a:pPr algn="ctr"/>
            <a:r>
              <a:rPr lang="en-IN" b="1" dirty="0" smtClean="0">
                <a:latin typeface="+mj-lt"/>
              </a:rPr>
              <a:t>SOURCE BASED CLASSIFICATION</a:t>
            </a:r>
            <a:endParaRPr lang="en-IN" b="1" dirty="0">
              <a:latin typeface="+mj-lt"/>
            </a:endParaRPr>
          </a:p>
        </p:txBody>
      </p:sp>
    </p:spTree>
    <p:extLst>
      <p:ext uri="{BB962C8B-B14F-4D97-AF65-F5344CB8AC3E}">
        <p14:creationId xmlns:p14="http://schemas.microsoft.com/office/powerpoint/2010/main" val="10820430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Bahnschrift SemiBold Condensed" pitchFamily="34" charset="0"/>
              </a:rPr>
              <a:t/>
            </a:r>
            <a:br>
              <a:rPr lang="en-IN" dirty="0">
                <a:latin typeface="Bahnschrift SemiBold Condensed" pitchFamily="34" charset="0"/>
              </a:rPr>
            </a:br>
            <a:endParaRPr lang="en-US" dirty="0"/>
          </a:p>
        </p:txBody>
      </p:sp>
      <p:sp>
        <p:nvSpPr>
          <p:cNvPr id="3" name="Content Placeholder 2"/>
          <p:cNvSpPr>
            <a:spLocks noGrp="1"/>
          </p:cNvSpPr>
          <p:nvPr>
            <p:ph idx="1"/>
          </p:nvPr>
        </p:nvSpPr>
        <p:spPr>
          <a:xfrm>
            <a:off x="457200" y="1"/>
            <a:ext cx="8229600" cy="857232"/>
          </a:xfrm>
        </p:spPr>
        <p:txBody>
          <a:bodyPr>
            <a:noAutofit/>
          </a:bodyPr>
          <a:lstStyle/>
          <a:p>
            <a:pPr marL="0" indent="0" algn="ctr">
              <a:buNone/>
            </a:pPr>
            <a:r>
              <a:rPr lang="en-US" sz="4000" dirty="0" smtClean="0">
                <a:solidFill>
                  <a:schemeClr val="tx1"/>
                </a:solidFill>
                <a:latin typeface="+mj-lt"/>
              </a:rPr>
              <a:t>SOURCE-BASED CLASSIFICATION </a:t>
            </a:r>
          </a:p>
          <a:p>
            <a:pPr marL="0" indent="0">
              <a:buNone/>
            </a:pPr>
            <a:endParaRPr lang="en-US" sz="1000" dirty="0" smtClean="0"/>
          </a:p>
          <a:p>
            <a:pPr algn="just"/>
            <a:r>
              <a:rPr lang="en-US" sz="2000" dirty="0" smtClean="0">
                <a:solidFill>
                  <a:srgbClr val="C00000"/>
                </a:solidFill>
                <a:latin typeface="Bahnschrift SemiBold Condensed" pitchFamily="34" charset="0"/>
              </a:rPr>
              <a:t>Residential</a:t>
            </a:r>
            <a:r>
              <a:rPr lang="en-US" sz="2000" dirty="0">
                <a:solidFill>
                  <a:srgbClr val="C00000"/>
                </a:solidFill>
                <a:latin typeface="Bahnschrift SemiBold Condensed" pitchFamily="34" charset="0"/>
              </a:rPr>
              <a:t>: </a:t>
            </a:r>
            <a:r>
              <a:rPr lang="en-US" sz="2000" b="0" dirty="0">
                <a:latin typeface="Bahnschrift SemiBold Condensed" pitchFamily="34" charset="0"/>
              </a:rPr>
              <a:t>This refers to wastes from dwellings, apartments, etc., and consists of leftover food, vegetable peels, plastic, clothes, ashes, etc. </a:t>
            </a:r>
          </a:p>
          <a:p>
            <a:pPr algn="just"/>
            <a:r>
              <a:rPr lang="en-US" sz="2000" dirty="0" smtClean="0">
                <a:solidFill>
                  <a:srgbClr val="C00000"/>
                </a:solidFill>
                <a:latin typeface="Bahnschrift SemiBold Condensed" pitchFamily="34" charset="0"/>
              </a:rPr>
              <a:t>Commercial</a:t>
            </a:r>
            <a:r>
              <a:rPr lang="en-US" sz="2000" dirty="0">
                <a:solidFill>
                  <a:srgbClr val="C00000"/>
                </a:solidFill>
                <a:latin typeface="Bahnschrift SemiBold Condensed" pitchFamily="34" charset="0"/>
              </a:rPr>
              <a:t>:</a:t>
            </a:r>
            <a:r>
              <a:rPr lang="en-US" sz="2000" dirty="0">
                <a:latin typeface="Bahnschrift SemiBold Condensed" pitchFamily="34" charset="0"/>
              </a:rPr>
              <a:t> </a:t>
            </a:r>
            <a:r>
              <a:rPr lang="en-US" sz="2000" b="0" dirty="0">
                <a:latin typeface="Bahnschrift SemiBold Condensed" pitchFamily="34" charset="0"/>
              </a:rPr>
              <a:t>This refers to wastes consisting of leftover food, glasses, metals, ashes, etc., generated from stores, restaurants, markets, hotels, motels, auto-repair shops, medical facilities, etc. </a:t>
            </a:r>
            <a:endParaRPr lang="en-US" sz="2000" b="0" dirty="0" smtClean="0">
              <a:latin typeface="Bahnschrift SemiBold Condensed" pitchFamily="34" charset="0"/>
            </a:endParaRPr>
          </a:p>
          <a:p>
            <a:pPr algn="just"/>
            <a:r>
              <a:rPr lang="en-US" sz="2000" dirty="0" smtClean="0">
                <a:solidFill>
                  <a:srgbClr val="C00000"/>
                </a:solidFill>
                <a:latin typeface="Bahnschrift SemiBold Condensed" pitchFamily="34" charset="0"/>
              </a:rPr>
              <a:t>Institutional</a:t>
            </a:r>
            <a:r>
              <a:rPr lang="en-US" sz="2000" dirty="0">
                <a:solidFill>
                  <a:srgbClr val="C00000"/>
                </a:solidFill>
                <a:latin typeface="Bahnschrift SemiBold Condensed" pitchFamily="34" charset="0"/>
              </a:rPr>
              <a:t>:</a:t>
            </a:r>
            <a:r>
              <a:rPr lang="en-US" sz="2000" dirty="0">
                <a:latin typeface="Bahnschrift SemiBold Condensed" pitchFamily="34" charset="0"/>
              </a:rPr>
              <a:t> </a:t>
            </a:r>
            <a:r>
              <a:rPr lang="en-US" sz="2000" b="0" dirty="0">
                <a:latin typeface="Bahnschrift SemiBold Condensed" pitchFamily="34" charset="0"/>
              </a:rPr>
              <a:t>This mainly consists of paper, plastic, glasses, etc., generated from educational, administrative and public buildings such as schools, colleges, offices, prisons, etc. </a:t>
            </a:r>
            <a:endParaRPr lang="en-US" sz="2000" dirty="0">
              <a:latin typeface="Bahnschrift SemiBold Condensed" pitchFamily="34" charset="0"/>
            </a:endParaRPr>
          </a:p>
        </p:txBody>
      </p:sp>
      <p:pic>
        <p:nvPicPr>
          <p:cNvPr id="7170" name="Picture 2" descr="U.S. Residential Food Waste Collection And Composting | Bio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558" y="4643446"/>
            <a:ext cx="1666041" cy="20908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51439" y="5169607"/>
            <a:ext cx="2362200" cy="369332"/>
          </a:xfrm>
          <a:prstGeom prst="rect">
            <a:avLst/>
          </a:prstGeom>
          <a:noFill/>
        </p:spPr>
        <p:txBody>
          <a:bodyPr wrap="square" rtlCol="0">
            <a:spAutoFit/>
          </a:bodyPr>
          <a:lstStyle/>
          <a:p>
            <a:r>
              <a:rPr lang="en-US" b="1" dirty="0" smtClean="0"/>
              <a:t>Fig: </a:t>
            </a:r>
            <a:r>
              <a:rPr lang="en-US" dirty="0" smtClean="0"/>
              <a:t>Residential Waste</a:t>
            </a:r>
            <a:endParaRPr lang="en-US" dirty="0"/>
          </a:p>
        </p:txBody>
      </p:sp>
    </p:spTree>
    <p:extLst>
      <p:ext uri="{BB962C8B-B14F-4D97-AF65-F5344CB8AC3E}">
        <p14:creationId xmlns:p14="http://schemas.microsoft.com/office/powerpoint/2010/main" val="671310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620156" cy="5581672"/>
          </a:xfrm>
        </p:spPr>
        <p:txBody>
          <a:bodyPr>
            <a:noAutofit/>
          </a:bodyPr>
          <a:lstStyle/>
          <a:p>
            <a:pPr algn="just"/>
            <a:r>
              <a:rPr lang="en-US" sz="2000" dirty="0" smtClean="0">
                <a:solidFill>
                  <a:srgbClr val="C00000"/>
                </a:solidFill>
                <a:latin typeface="Bahnschrift SemiBold Condensed" pitchFamily="34" charset="0"/>
              </a:rPr>
              <a:t>Municipal</a:t>
            </a:r>
            <a:r>
              <a:rPr lang="en-US" sz="2000" dirty="0">
                <a:solidFill>
                  <a:srgbClr val="C00000"/>
                </a:solidFill>
                <a:latin typeface="Bahnschrift SemiBold Condensed" pitchFamily="34" charset="0"/>
              </a:rPr>
              <a:t>: </a:t>
            </a:r>
            <a:r>
              <a:rPr lang="en-US" sz="2000" b="0" dirty="0">
                <a:solidFill>
                  <a:srgbClr val="002060"/>
                </a:solidFill>
                <a:latin typeface="Bahnschrift SemiBold Condensed" pitchFamily="34" charset="0"/>
              </a:rPr>
              <a:t>This includes dust, leafy matter, building debris, treatment plant residual sludge, etc., generated from various municipal activities like construction and demolition, street cleaning, landscaping, etc. (Note, however, in India </a:t>
            </a:r>
            <a:r>
              <a:rPr lang="en-US" sz="2000" b="0" i="1" dirty="0">
                <a:solidFill>
                  <a:srgbClr val="C00000"/>
                </a:solidFill>
                <a:latin typeface="Bahnschrift SemiBold Condensed" pitchFamily="34" charset="0"/>
              </a:rPr>
              <a:t>municipal </a:t>
            </a:r>
            <a:r>
              <a:rPr lang="en-US" sz="2000" b="0" dirty="0">
                <a:solidFill>
                  <a:srgbClr val="002060"/>
                </a:solidFill>
                <a:latin typeface="Bahnschrift SemiBold Condensed" pitchFamily="34" charset="0"/>
              </a:rPr>
              <a:t>can typically subsume items at (</a:t>
            </a:r>
            <a:r>
              <a:rPr lang="en-US" sz="2000" b="0" dirty="0" err="1">
                <a:solidFill>
                  <a:srgbClr val="002060"/>
                </a:solidFill>
                <a:latin typeface="Bahnschrift SemiBold Condensed" pitchFamily="34" charset="0"/>
              </a:rPr>
              <a:t>i</a:t>
            </a:r>
            <a:r>
              <a:rPr lang="en-US" sz="2000" b="0" dirty="0">
                <a:solidFill>
                  <a:srgbClr val="002060"/>
                </a:solidFill>
                <a:latin typeface="Bahnschrift SemiBold Condensed" pitchFamily="34" charset="0"/>
              </a:rPr>
              <a:t>) to (iii) above). </a:t>
            </a:r>
          </a:p>
          <a:p>
            <a:pPr algn="just"/>
            <a:r>
              <a:rPr lang="en-US" sz="2000" dirty="0" smtClean="0">
                <a:solidFill>
                  <a:srgbClr val="C00000"/>
                </a:solidFill>
                <a:latin typeface="Bahnschrift SemiBold Condensed" pitchFamily="34" charset="0"/>
              </a:rPr>
              <a:t>Industrial</a:t>
            </a:r>
            <a:r>
              <a:rPr lang="en-US" sz="2000" dirty="0">
                <a:solidFill>
                  <a:srgbClr val="C00000"/>
                </a:solidFill>
                <a:latin typeface="Bahnschrift SemiBold Condensed" pitchFamily="34" charset="0"/>
              </a:rPr>
              <a:t>:</a:t>
            </a:r>
            <a:r>
              <a:rPr lang="en-US" sz="2000" dirty="0">
                <a:solidFill>
                  <a:srgbClr val="002060"/>
                </a:solidFill>
                <a:latin typeface="Bahnschrift SemiBold Condensed" pitchFamily="34" charset="0"/>
              </a:rPr>
              <a:t> </a:t>
            </a:r>
            <a:r>
              <a:rPr lang="en-US" sz="2000" b="0" dirty="0">
                <a:solidFill>
                  <a:srgbClr val="002060"/>
                </a:solidFill>
                <a:latin typeface="Bahnschrift SemiBold Condensed" pitchFamily="34" charset="0"/>
              </a:rPr>
              <a:t>This mainly consists of process wastes, ashes, demolition and construction wastes</a:t>
            </a:r>
            <a:r>
              <a:rPr lang="en-US" sz="2000" i="1" dirty="0">
                <a:solidFill>
                  <a:srgbClr val="002060"/>
                </a:solidFill>
                <a:latin typeface="Bahnschrift SemiBold Condensed" pitchFamily="34" charset="0"/>
              </a:rPr>
              <a:t>, </a:t>
            </a:r>
            <a:r>
              <a:rPr lang="en-US" sz="2000" b="0" dirty="0">
                <a:solidFill>
                  <a:srgbClr val="002060"/>
                </a:solidFill>
                <a:latin typeface="Bahnschrift SemiBold Condensed" pitchFamily="34" charset="0"/>
              </a:rPr>
              <a:t>hazardous wastes, etc., due to industrial activities. </a:t>
            </a:r>
          </a:p>
          <a:p>
            <a:pPr algn="just"/>
            <a:r>
              <a:rPr lang="en-US" sz="2000" dirty="0" smtClean="0">
                <a:solidFill>
                  <a:srgbClr val="C00000"/>
                </a:solidFill>
                <a:latin typeface="Bahnschrift SemiBold Condensed" pitchFamily="34" charset="0"/>
              </a:rPr>
              <a:t>Agricultural</a:t>
            </a:r>
            <a:r>
              <a:rPr lang="en-US" sz="2000" dirty="0">
                <a:solidFill>
                  <a:srgbClr val="C00000"/>
                </a:solidFill>
                <a:latin typeface="Bahnschrift SemiBold Condensed" pitchFamily="34" charset="0"/>
              </a:rPr>
              <a:t>: </a:t>
            </a:r>
            <a:r>
              <a:rPr lang="en-US" sz="2000" b="0" dirty="0">
                <a:solidFill>
                  <a:srgbClr val="002060"/>
                </a:solidFill>
                <a:latin typeface="Bahnschrift SemiBold Condensed" pitchFamily="34" charset="0"/>
              </a:rPr>
              <a:t>This mainly consists of spoiled food grains and vegetables, agricultural remains, litter, etc., generated from fields, orchards, vineyards, farms, etc. </a:t>
            </a:r>
          </a:p>
          <a:p>
            <a:pPr algn="just"/>
            <a:r>
              <a:rPr lang="en-US" sz="2000" dirty="0" smtClean="0">
                <a:solidFill>
                  <a:srgbClr val="C00000"/>
                </a:solidFill>
                <a:latin typeface="Bahnschrift SemiBold Condensed" pitchFamily="34" charset="0"/>
              </a:rPr>
              <a:t>Open </a:t>
            </a:r>
            <a:r>
              <a:rPr lang="en-US" sz="2000" dirty="0">
                <a:solidFill>
                  <a:srgbClr val="C00000"/>
                </a:solidFill>
                <a:latin typeface="Bahnschrift SemiBold Condensed" pitchFamily="34" charset="0"/>
              </a:rPr>
              <a:t>areas</a:t>
            </a:r>
            <a:r>
              <a:rPr lang="en-US" sz="2000" b="0" dirty="0">
                <a:solidFill>
                  <a:srgbClr val="C00000"/>
                </a:solidFill>
                <a:latin typeface="Bahnschrift SemiBold Condensed" pitchFamily="34" charset="0"/>
              </a:rPr>
              <a:t>: </a:t>
            </a:r>
            <a:r>
              <a:rPr lang="en-US" sz="2000" b="0" dirty="0">
                <a:solidFill>
                  <a:srgbClr val="002060"/>
                </a:solidFill>
                <a:latin typeface="Bahnschrift SemiBold Condensed" pitchFamily="34" charset="0"/>
              </a:rPr>
              <a:t>this includes wastes from areas such as Streets, alleys, parks, vacant lots, playgrounds, beaches, highways, recreational areas, etc. </a:t>
            </a:r>
            <a:endParaRPr lang="en-US" sz="2000" dirty="0">
              <a:solidFill>
                <a:srgbClr val="002060"/>
              </a:solidFill>
              <a:latin typeface="Bahnschrift SemiBold Condensed" pitchFamily="34" charset="0"/>
            </a:endParaRPr>
          </a:p>
        </p:txBody>
      </p:sp>
      <p:sp>
        <p:nvSpPr>
          <p:cNvPr id="5" name="Rectangle 4"/>
          <p:cNvSpPr/>
          <p:nvPr/>
        </p:nvSpPr>
        <p:spPr>
          <a:xfrm>
            <a:off x="1285852" y="214290"/>
            <a:ext cx="7116885" cy="707886"/>
          </a:xfrm>
          <a:prstGeom prst="rect">
            <a:avLst/>
          </a:prstGeom>
        </p:spPr>
        <p:txBody>
          <a:bodyPr wrap="none">
            <a:spAutoFit/>
          </a:bodyPr>
          <a:lstStyle/>
          <a:p>
            <a:pPr algn="ctr"/>
            <a:r>
              <a:rPr lang="en-US" sz="4000" b="1" dirty="0" smtClean="0">
                <a:latin typeface="+mj-lt"/>
              </a:rPr>
              <a:t>SOURCE-BASED CLASSIFICATION </a:t>
            </a:r>
          </a:p>
        </p:txBody>
      </p:sp>
    </p:spTree>
    <p:extLst>
      <p:ext uri="{BB962C8B-B14F-4D97-AF65-F5344CB8AC3E}">
        <p14:creationId xmlns:p14="http://schemas.microsoft.com/office/powerpoint/2010/main" val="1545416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dirty="0" smtClean="0"/>
              <a:t>SOURCES OF SOLID WASTES</a:t>
            </a:r>
            <a:endParaRPr lang="en-IN" dirty="0"/>
          </a:p>
        </p:txBody>
      </p:sp>
      <p:pic>
        <p:nvPicPr>
          <p:cNvPr id="21506" name="Picture 2" descr="D:\2018_1\5\typebased_wastes.tif"/>
          <p:cNvPicPr>
            <a:picLocks noChangeAspect="1" noChangeArrowheads="1"/>
          </p:cNvPicPr>
          <p:nvPr/>
        </p:nvPicPr>
        <p:blipFill>
          <a:blip r:embed="rId2"/>
          <a:srcRect l="19459" t="14205" r="10539" b="18560"/>
          <a:stretch>
            <a:fillRect/>
          </a:stretch>
        </p:blipFill>
        <p:spPr bwMode="auto">
          <a:xfrm>
            <a:off x="923679" y="0"/>
            <a:ext cx="8220321" cy="68580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Rooftop garden, viewing gallery to cap Bandra sewage treatment plant |  Mumbai news - Hindustan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Rooftop garden, viewing gallery to cap Bandra sewage treatment plant |  Mumbai news - Hindustan Tim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Wood Ash Residue High Res Stock Image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t="-1386" b="5748"/>
          <a:stretch/>
        </p:blipFill>
        <p:spPr bwMode="auto">
          <a:xfrm>
            <a:off x="4572000" y="634364"/>
            <a:ext cx="4495800" cy="26517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79414" y="3273982"/>
            <a:ext cx="2914516" cy="369332"/>
          </a:xfrm>
          <a:prstGeom prst="rect">
            <a:avLst/>
          </a:prstGeom>
        </p:spPr>
        <p:txBody>
          <a:bodyPr wrap="none">
            <a:spAutoFit/>
          </a:bodyPr>
          <a:lstStyle/>
          <a:p>
            <a:r>
              <a:rPr lang="en-US" b="1" dirty="0" smtClean="0"/>
              <a:t>Fig:</a:t>
            </a:r>
            <a:r>
              <a:rPr lang="en-US" dirty="0" smtClean="0"/>
              <a:t> Ashes and residue Waste</a:t>
            </a:r>
            <a:endParaRPr lang="en-US" dirty="0"/>
          </a:p>
        </p:txBody>
      </p:sp>
      <p:sp>
        <p:nvSpPr>
          <p:cNvPr id="9" name="Rectangle 8"/>
          <p:cNvSpPr/>
          <p:nvPr/>
        </p:nvSpPr>
        <p:spPr>
          <a:xfrm>
            <a:off x="1060142" y="6417254"/>
            <a:ext cx="1718484" cy="369332"/>
          </a:xfrm>
          <a:prstGeom prst="rect">
            <a:avLst/>
          </a:prstGeom>
        </p:spPr>
        <p:txBody>
          <a:bodyPr wrap="none">
            <a:spAutoFit/>
          </a:bodyPr>
          <a:lstStyle/>
          <a:p>
            <a:r>
              <a:rPr lang="en-US" b="1" dirty="0" smtClean="0"/>
              <a:t>Fig:</a:t>
            </a:r>
            <a:r>
              <a:rPr lang="en-US" dirty="0" smtClean="0"/>
              <a:t> Bulky Waste</a:t>
            </a:r>
            <a:endParaRPr lang="en-US" dirty="0"/>
          </a:p>
        </p:txBody>
      </p:sp>
      <p:sp>
        <p:nvSpPr>
          <p:cNvPr id="10" name="Rectangle 9"/>
          <p:cNvSpPr/>
          <p:nvPr/>
        </p:nvSpPr>
        <p:spPr>
          <a:xfrm>
            <a:off x="6047045" y="6417254"/>
            <a:ext cx="1776768" cy="369332"/>
          </a:xfrm>
          <a:prstGeom prst="rect">
            <a:avLst/>
          </a:prstGeom>
        </p:spPr>
        <p:txBody>
          <a:bodyPr wrap="none">
            <a:spAutoFit/>
          </a:bodyPr>
          <a:lstStyle/>
          <a:p>
            <a:r>
              <a:rPr lang="en-US" b="1" dirty="0" smtClean="0"/>
              <a:t>Fig:</a:t>
            </a:r>
            <a:r>
              <a:rPr lang="en-US" dirty="0" smtClean="0"/>
              <a:t> Street Waste</a:t>
            </a:r>
            <a:endParaRPr lang="en-US" dirty="0"/>
          </a:p>
        </p:txBody>
      </p:sp>
      <p:pic>
        <p:nvPicPr>
          <p:cNvPr id="15" name="Picture 2" descr="Bulky waste waiting for garbage collection. Bulky waste waiting for waste  collection. schedule of garbage collection. | CanStock"/>
          <p:cNvPicPr>
            <a:picLocks noChangeAspect="1" noChangeArrowheads="1"/>
          </p:cNvPicPr>
          <p:nvPr/>
        </p:nvPicPr>
        <p:blipFill rotWithShape="1">
          <a:blip r:embed="rId3">
            <a:extLst>
              <a:ext uri="{28A0092B-C50C-407E-A947-70E740481C1C}">
                <a14:useLocalDpi xmlns:a14="http://schemas.microsoft.com/office/drawing/2010/main" val="0"/>
              </a:ext>
            </a:extLst>
          </a:blip>
          <a:srcRect b="3909"/>
          <a:stretch/>
        </p:blipFill>
        <p:spPr bwMode="auto">
          <a:xfrm>
            <a:off x="182873" y="3757634"/>
            <a:ext cx="431440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iles of trash line streets, city faces garbage crisis | Deccan Heral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3414" y="3789814"/>
            <a:ext cx="4456471" cy="271102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What are Biodegradable and Non Biodegradable materials - with Example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980" b="-4196"/>
          <a:stretch/>
        </p:blipFill>
        <p:spPr bwMode="auto">
          <a:xfrm>
            <a:off x="285720" y="451484"/>
            <a:ext cx="4429156" cy="28346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12775" y="3273982"/>
            <a:ext cx="3491469" cy="369332"/>
          </a:xfrm>
          <a:prstGeom prst="rect">
            <a:avLst/>
          </a:prstGeom>
        </p:spPr>
        <p:txBody>
          <a:bodyPr wrap="none">
            <a:spAutoFit/>
          </a:bodyPr>
          <a:lstStyle/>
          <a:p>
            <a:r>
              <a:rPr lang="en-US" b="1" dirty="0" smtClean="0"/>
              <a:t>Fig:</a:t>
            </a:r>
            <a:r>
              <a:rPr lang="en-US" dirty="0" smtClean="0"/>
              <a:t> Degradable and Non Bio Waste</a:t>
            </a:r>
            <a:endParaRPr lang="en-US" dirty="0"/>
          </a:p>
        </p:txBody>
      </p:sp>
      <p:sp>
        <p:nvSpPr>
          <p:cNvPr id="12" name="TextBox 11"/>
          <p:cNvSpPr txBox="1"/>
          <p:nvPr/>
        </p:nvSpPr>
        <p:spPr>
          <a:xfrm>
            <a:off x="3071802" y="0"/>
            <a:ext cx="3995646" cy="477054"/>
          </a:xfrm>
          <a:prstGeom prst="rect">
            <a:avLst/>
          </a:prstGeom>
          <a:noFill/>
        </p:spPr>
        <p:txBody>
          <a:bodyPr wrap="none" rtlCol="0">
            <a:spAutoFit/>
          </a:bodyPr>
          <a:lstStyle/>
          <a:p>
            <a:r>
              <a:rPr lang="en-IN" sz="2500" b="1" dirty="0" smtClean="0">
                <a:latin typeface="+mj-lt"/>
              </a:rPr>
              <a:t>TYPE BASED CLASSIFICATION</a:t>
            </a:r>
            <a:endParaRPr lang="en-IN" sz="2500" b="1" dirty="0">
              <a:latin typeface="+mj-lt"/>
            </a:endParaRPr>
          </a:p>
        </p:txBody>
      </p:sp>
    </p:spTree>
    <p:extLst>
      <p:ext uri="{BB962C8B-B14F-4D97-AF65-F5344CB8AC3E}">
        <p14:creationId xmlns:p14="http://schemas.microsoft.com/office/powerpoint/2010/main" val="3005902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
            <a:ext cx="8229600" cy="928670"/>
          </a:xfrm>
        </p:spPr>
        <p:txBody>
          <a:bodyPr>
            <a:noAutofit/>
          </a:bodyPr>
          <a:lstStyle/>
          <a:p>
            <a:pPr marL="0" indent="0" algn="ctr">
              <a:buNone/>
            </a:pPr>
            <a:r>
              <a:rPr lang="en-US" sz="4000" dirty="0" smtClean="0">
                <a:solidFill>
                  <a:schemeClr val="tx1"/>
                </a:solidFill>
                <a:latin typeface="+mj-lt"/>
              </a:rPr>
              <a:t>TYPE-BASED CLASSIFICATION </a:t>
            </a:r>
          </a:p>
          <a:p>
            <a:pPr marL="0" indent="0">
              <a:buNone/>
            </a:pPr>
            <a:endParaRPr lang="en-US" sz="1200" b="0" dirty="0" smtClean="0"/>
          </a:p>
          <a:p>
            <a:pPr algn="just"/>
            <a:r>
              <a:rPr lang="en-US" sz="2000" b="0" dirty="0" smtClean="0">
                <a:latin typeface="Bahnschrift SemiBold Condensed" pitchFamily="34" charset="0"/>
              </a:rPr>
              <a:t>Classification </a:t>
            </a:r>
            <a:r>
              <a:rPr lang="en-US" sz="2000" b="0" dirty="0">
                <a:latin typeface="Bahnschrift SemiBold Condensed" pitchFamily="34" charset="0"/>
              </a:rPr>
              <a:t>of wastes based on types, i.e., physical, chemical, and biological characteristics of </a:t>
            </a:r>
            <a:r>
              <a:rPr lang="en-US" sz="2000" b="0" dirty="0" smtClean="0">
                <a:latin typeface="Bahnschrift SemiBold Condensed" pitchFamily="34" charset="0"/>
              </a:rPr>
              <a:t>wastes</a:t>
            </a:r>
            <a:endParaRPr lang="en-US" sz="2000" b="0" dirty="0">
              <a:latin typeface="Bahnschrift SemiBold Condensed" pitchFamily="34" charset="0"/>
            </a:endParaRPr>
          </a:p>
          <a:p>
            <a:pPr algn="just"/>
            <a:r>
              <a:rPr lang="en-US" sz="2000" dirty="0">
                <a:solidFill>
                  <a:srgbClr val="C00000"/>
                </a:solidFill>
                <a:latin typeface="Bahnschrift SemiBold Condensed" pitchFamily="34" charset="0"/>
              </a:rPr>
              <a:t>Garbage: </a:t>
            </a:r>
            <a:r>
              <a:rPr lang="en-US" sz="2000" b="0" dirty="0">
                <a:latin typeface="Bahnschrift SemiBold Condensed" pitchFamily="34" charset="0"/>
              </a:rPr>
              <a:t>This refers to animal and vegetable wastes resulting from the handling, sale, storage, preparation, cooking and serving of food. </a:t>
            </a:r>
            <a:endParaRPr lang="en-US" sz="2000" b="0" dirty="0" smtClean="0">
              <a:latin typeface="Bahnschrift SemiBold Condensed" pitchFamily="34" charset="0"/>
            </a:endParaRPr>
          </a:p>
          <a:p>
            <a:pPr algn="just"/>
            <a:r>
              <a:rPr lang="en-US" sz="2000" dirty="0">
                <a:solidFill>
                  <a:srgbClr val="C00000"/>
                </a:solidFill>
                <a:latin typeface="Bahnschrift SemiBold Condensed" pitchFamily="34" charset="0"/>
              </a:rPr>
              <a:t>Ashes and residues: </a:t>
            </a:r>
            <a:r>
              <a:rPr lang="en-US" sz="2000" b="0" dirty="0">
                <a:latin typeface="Bahnschrift SemiBold Condensed" pitchFamily="34" charset="0"/>
              </a:rPr>
              <a:t>These are substances remaining from the burning of wood, coal, charcoal, coke and other combustible materials for cooking and heating in houses, institutions and small industrial establishments. </a:t>
            </a:r>
            <a:endParaRPr lang="en-US" sz="2000" b="0" dirty="0" smtClean="0">
              <a:latin typeface="Bahnschrift SemiBold Condensed" pitchFamily="34" charset="0"/>
            </a:endParaRPr>
          </a:p>
          <a:p>
            <a:pPr algn="just"/>
            <a:r>
              <a:rPr lang="en-US" sz="2000" dirty="0">
                <a:solidFill>
                  <a:srgbClr val="C00000"/>
                </a:solidFill>
                <a:latin typeface="Bahnschrift SemiBold Condensed" pitchFamily="34" charset="0"/>
              </a:rPr>
              <a:t>Combustible and non-combustible wastes: </a:t>
            </a:r>
            <a:r>
              <a:rPr lang="en-US" sz="2000" b="0" dirty="0">
                <a:latin typeface="Bahnschrift SemiBold Condensed" pitchFamily="34" charset="0"/>
              </a:rPr>
              <a:t>These consist of wastes generated from households, institutions, commercial activities, etc., </a:t>
            </a:r>
            <a:endParaRPr lang="en-US" sz="2000" dirty="0">
              <a:latin typeface="Bahnschrift SemiBold Condensed" pitchFamily="34" charset="0"/>
            </a:endParaRPr>
          </a:p>
        </p:txBody>
      </p:sp>
    </p:spTree>
    <p:extLst>
      <p:ext uri="{BB962C8B-B14F-4D97-AF65-F5344CB8AC3E}">
        <p14:creationId xmlns:p14="http://schemas.microsoft.com/office/powerpoint/2010/main" val="35934111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472518" cy="5853138"/>
          </a:xfrm>
        </p:spPr>
        <p:txBody>
          <a:bodyPr>
            <a:noAutofit/>
          </a:bodyPr>
          <a:lstStyle/>
          <a:p>
            <a:pPr algn="just"/>
            <a:r>
              <a:rPr lang="en-US" sz="2000" dirty="0">
                <a:solidFill>
                  <a:srgbClr val="C00000"/>
                </a:solidFill>
                <a:latin typeface="Bahnschrift SemiBold Condensed" pitchFamily="34" charset="0"/>
              </a:rPr>
              <a:t>Bulky wastes: </a:t>
            </a:r>
            <a:r>
              <a:rPr lang="en-US" sz="2000" b="0" dirty="0">
                <a:latin typeface="Bahnschrift SemiBold Condensed" pitchFamily="34" charset="0"/>
              </a:rPr>
              <a:t>These include large household appliances such as refrigerators, washing machines, furniture, crates, vehicle parts, tyres, wood, trees and branches. </a:t>
            </a:r>
            <a:endParaRPr lang="en-US" sz="2000" b="0" dirty="0" smtClean="0">
              <a:latin typeface="Bahnschrift SemiBold Condensed" pitchFamily="34" charset="0"/>
            </a:endParaRPr>
          </a:p>
          <a:p>
            <a:pPr algn="just"/>
            <a:r>
              <a:rPr lang="en-US" sz="2000" dirty="0">
                <a:solidFill>
                  <a:srgbClr val="C00000"/>
                </a:solidFill>
                <a:latin typeface="Bahnschrift SemiBold Condensed" pitchFamily="34" charset="0"/>
              </a:rPr>
              <a:t>Street wastes: </a:t>
            </a:r>
            <a:r>
              <a:rPr lang="en-US" sz="2000" b="0" dirty="0">
                <a:latin typeface="Bahnschrift SemiBold Condensed" pitchFamily="34" charset="0"/>
              </a:rPr>
              <a:t>These refer to wastes that are collected from streets, walkways, alleys, parks and vacant plots, and include paper, cardboard, plastics, dirt, leaves and other vegetable matter. </a:t>
            </a:r>
            <a:endParaRPr lang="en-US" sz="2000" b="0" dirty="0" smtClean="0">
              <a:latin typeface="Bahnschrift SemiBold Condensed" pitchFamily="34" charset="0"/>
            </a:endParaRPr>
          </a:p>
          <a:p>
            <a:pPr algn="just"/>
            <a:r>
              <a:rPr lang="en-US" sz="2000" dirty="0">
                <a:solidFill>
                  <a:srgbClr val="C00000"/>
                </a:solidFill>
                <a:latin typeface="Bahnschrift SemiBold Condensed" pitchFamily="34" charset="0"/>
              </a:rPr>
              <a:t>Biodegradable and non-biodegradable wastes: </a:t>
            </a:r>
            <a:r>
              <a:rPr lang="en-US" sz="2000" b="0" i="1" dirty="0">
                <a:latin typeface="Bahnschrift SemiBold Condensed" pitchFamily="34" charset="0"/>
              </a:rPr>
              <a:t>Biodegradable wastes </a:t>
            </a:r>
            <a:r>
              <a:rPr lang="en-US" sz="2000" b="0" dirty="0">
                <a:latin typeface="Bahnschrift SemiBold Condensed" pitchFamily="34" charset="0"/>
              </a:rPr>
              <a:t>mainly refer to substances consisting of organic matter such as leftover food, vegetable and fruit peels, paper, textile, wood, etc., generated from various household and industrial activities. </a:t>
            </a:r>
            <a:endParaRPr lang="en-US" sz="2000" dirty="0">
              <a:latin typeface="Bahnschrift SemiBold Condensed" pitchFamily="34" charset="0"/>
            </a:endParaRPr>
          </a:p>
        </p:txBody>
      </p:sp>
      <p:sp>
        <p:nvSpPr>
          <p:cNvPr id="6" name="Rectangle 5"/>
          <p:cNvSpPr/>
          <p:nvPr/>
        </p:nvSpPr>
        <p:spPr>
          <a:xfrm>
            <a:off x="1785918" y="214290"/>
            <a:ext cx="455573" cy="707886"/>
          </a:xfrm>
          <a:prstGeom prst="rect">
            <a:avLst/>
          </a:prstGeom>
        </p:spPr>
        <p:txBody>
          <a:bodyPr wrap="none">
            <a:spAutoFit/>
          </a:bodyPr>
          <a:lstStyle/>
          <a:p>
            <a:pPr algn="ctr"/>
            <a:r>
              <a:rPr lang="en-US" sz="4000" b="1" dirty="0" smtClean="0">
                <a:latin typeface="+mj-lt"/>
              </a:rPr>
              <a:t>C</a:t>
            </a:r>
          </a:p>
        </p:txBody>
      </p:sp>
    </p:spTree>
    <p:extLst>
      <p:ext uri="{BB962C8B-B14F-4D97-AF65-F5344CB8AC3E}">
        <p14:creationId xmlns:p14="http://schemas.microsoft.com/office/powerpoint/2010/main" val="3593411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5867400"/>
          </a:xfrm>
        </p:spPr>
        <p:txBody>
          <a:bodyPr>
            <a:noAutofit/>
          </a:bodyPr>
          <a:lstStyle/>
          <a:p>
            <a:pPr algn="just"/>
            <a:r>
              <a:rPr lang="en-US" sz="2000" dirty="0">
                <a:solidFill>
                  <a:srgbClr val="C00000"/>
                </a:solidFill>
                <a:latin typeface="Bahnschrift SemiBold Condensed" pitchFamily="34" charset="0"/>
              </a:rPr>
              <a:t>Dead animals: </a:t>
            </a:r>
            <a:r>
              <a:rPr lang="en-US" sz="2000" b="0" dirty="0">
                <a:latin typeface="Bahnschrift SemiBold Condensed" pitchFamily="34" charset="0"/>
              </a:rPr>
              <a:t>With regard to municipal wastes, dead animals are those that die naturally or are accidentally killed on the road. Note that this category does not include carcasses and animal parts from slaughter-houses, which are regarded as industrial wastes. </a:t>
            </a:r>
            <a:endParaRPr lang="en-US" sz="2000" b="0" dirty="0" smtClean="0">
              <a:latin typeface="Bahnschrift SemiBold Condensed" pitchFamily="34" charset="0"/>
            </a:endParaRPr>
          </a:p>
          <a:p>
            <a:pPr algn="just"/>
            <a:r>
              <a:rPr lang="en-US" sz="2000" dirty="0">
                <a:solidFill>
                  <a:srgbClr val="C00000"/>
                </a:solidFill>
                <a:latin typeface="Bahnschrift SemiBold Condensed" pitchFamily="34" charset="0"/>
              </a:rPr>
              <a:t>Abandoned vehicles: </a:t>
            </a:r>
            <a:r>
              <a:rPr lang="en-US" sz="2000" b="0" dirty="0">
                <a:latin typeface="Bahnschrift SemiBold Condensed" pitchFamily="34" charset="0"/>
              </a:rPr>
              <a:t>This category includes automobiles, trucks and trailers that are abandoned on streets and other public places. </a:t>
            </a:r>
            <a:endParaRPr lang="en-US" sz="2000" b="0" dirty="0" smtClean="0">
              <a:latin typeface="Bahnschrift SemiBold Condensed" pitchFamily="34" charset="0"/>
            </a:endParaRPr>
          </a:p>
          <a:p>
            <a:pPr algn="just"/>
            <a:r>
              <a:rPr lang="en-US" sz="2000" dirty="0">
                <a:solidFill>
                  <a:srgbClr val="C00000"/>
                </a:solidFill>
                <a:latin typeface="Bahnschrift SemiBold Condensed" pitchFamily="34" charset="0"/>
              </a:rPr>
              <a:t>Construction and demolition wastes: </a:t>
            </a:r>
            <a:r>
              <a:rPr lang="en-US" sz="2000" b="0" dirty="0">
                <a:latin typeface="Bahnschrift SemiBold Condensed" pitchFamily="34" charset="0"/>
              </a:rPr>
              <a:t>These are wastes generated as a result of construction, refurbishment, repair and demolition of houses, commercial buildings and other structures. </a:t>
            </a:r>
            <a:endParaRPr lang="en-US" sz="2000" b="0" dirty="0" smtClean="0">
              <a:latin typeface="Bahnschrift SemiBold Condensed" pitchFamily="34" charset="0"/>
            </a:endParaRPr>
          </a:p>
          <a:p>
            <a:pPr algn="just"/>
            <a:r>
              <a:rPr lang="en-US" sz="2000" dirty="0">
                <a:solidFill>
                  <a:srgbClr val="C00000"/>
                </a:solidFill>
                <a:latin typeface="Bahnschrift SemiBold Condensed" pitchFamily="34" charset="0"/>
              </a:rPr>
              <a:t>Farm wastes: </a:t>
            </a:r>
            <a:r>
              <a:rPr lang="en-US" sz="2000" b="0" dirty="0">
                <a:latin typeface="Bahnschrift SemiBold Condensed" pitchFamily="34" charset="0"/>
              </a:rPr>
              <a:t>These wastes result from diverse agricultural activities such as planting, harvesting, production of milk, rearing of animals for slaughter and the operation of feedlots. </a:t>
            </a:r>
            <a:endParaRPr lang="en-US" sz="2000" dirty="0">
              <a:latin typeface="Bahnschrift SemiBold Condensed" pitchFamily="34" charset="0"/>
            </a:endParaRPr>
          </a:p>
        </p:txBody>
      </p:sp>
      <p:sp>
        <p:nvSpPr>
          <p:cNvPr id="6" name="Rectangle 5"/>
          <p:cNvSpPr/>
          <p:nvPr/>
        </p:nvSpPr>
        <p:spPr>
          <a:xfrm>
            <a:off x="1571604" y="285728"/>
            <a:ext cx="6429773" cy="707886"/>
          </a:xfrm>
          <a:prstGeom prst="rect">
            <a:avLst/>
          </a:prstGeom>
        </p:spPr>
        <p:txBody>
          <a:bodyPr wrap="none">
            <a:spAutoFit/>
          </a:bodyPr>
          <a:lstStyle/>
          <a:p>
            <a:pPr algn="ctr"/>
            <a:r>
              <a:rPr lang="en-US" sz="4000" b="1" dirty="0" smtClean="0">
                <a:latin typeface="+mj-lt"/>
              </a:rPr>
              <a:t>TYPE-BASED CLASSIFICATION </a:t>
            </a:r>
          </a:p>
        </p:txBody>
      </p:sp>
    </p:spTree>
    <p:extLst>
      <p:ext uri="{BB962C8B-B14F-4D97-AF65-F5344CB8AC3E}">
        <p14:creationId xmlns:p14="http://schemas.microsoft.com/office/powerpoint/2010/main" val="3593411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548718" cy="4525963"/>
          </a:xfrm>
        </p:spPr>
        <p:txBody>
          <a:bodyPr>
            <a:normAutofit/>
          </a:bodyPr>
          <a:lstStyle/>
          <a:p>
            <a:pPr algn="just"/>
            <a:r>
              <a:rPr lang="en-US" sz="2000" dirty="0">
                <a:solidFill>
                  <a:srgbClr val="C00000"/>
                </a:solidFill>
                <a:latin typeface="Bahnschrift SemiBold Condensed" pitchFamily="34" charset="0"/>
              </a:rPr>
              <a:t>Hazardous wastes: </a:t>
            </a:r>
            <a:r>
              <a:rPr lang="en-US" sz="2000" b="0" i="1" dirty="0">
                <a:latin typeface="Bahnschrift SemiBold Condensed" pitchFamily="34" charset="0"/>
              </a:rPr>
              <a:t>Hazardous wastes </a:t>
            </a:r>
            <a:r>
              <a:rPr lang="en-US" sz="2000" b="0" dirty="0">
                <a:latin typeface="Bahnschrift SemiBold Condensed" pitchFamily="34" charset="0"/>
              </a:rPr>
              <a:t>are those defined as wastes of industrial, institutional or consumer origin that are potentially dangerous either immediately or over a period of time to human beings and the environment. </a:t>
            </a:r>
            <a:endParaRPr lang="en-US" sz="2000" b="0" dirty="0" smtClean="0">
              <a:latin typeface="Bahnschrift SemiBold Condensed" pitchFamily="34" charset="0"/>
            </a:endParaRPr>
          </a:p>
          <a:p>
            <a:pPr algn="just"/>
            <a:r>
              <a:rPr lang="en-US" sz="2000" dirty="0">
                <a:solidFill>
                  <a:srgbClr val="C00000"/>
                </a:solidFill>
                <a:latin typeface="Bahnschrift SemiBold Condensed" pitchFamily="34" charset="0"/>
              </a:rPr>
              <a:t>Sewage wastes: </a:t>
            </a:r>
            <a:r>
              <a:rPr lang="en-US" sz="2000" b="0" dirty="0">
                <a:latin typeface="Bahnschrift SemiBold Condensed" pitchFamily="34" charset="0"/>
              </a:rPr>
              <a:t>The solid by-products of sewage treatment are classified as sewage wastes. They are mostly organic and derived from the treatment of organic sludge separated from both raw and treated sewages. </a:t>
            </a:r>
            <a:endParaRPr lang="en-US" sz="2000" dirty="0">
              <a:latin typeface="Bahnschrift SemiBold Condensed" pitchFamily="34" charset="0"/>
            </a:endParaRPr>
          </a:p>
        </p:txBody>
      </p:sp>
      <p:sp>
        <p:nvSpPr>
          <p:cNvPr id="4" name="AutoShape 6" descr="Rooftop garden, viewing gallery to cap Bandra sewage treatment plant |  Mumbai news - Hindustan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Rooftop garden, viewing gallery to cap Bandra sewage treatment plant |  Mumbai news - Hindustan Tim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1500166" y="214290"/>
            <a:ext cx="6429773" cy="707886"/>
          </a:xfrm>
          <a:prstGeom prst="rect">
            <a:avLst/>
          </a:prstGeom>
        </p:spPr>
        <p:txBody>
          <a:bodyPr wrap="none">
            <a:spAutoFit/>
          </a:bodyPr>
          <a:lstStyle/>
          <a:p>
            <a:pPr algn="ctr"/>
            <a:r>
              <a:rPr lang="en-US" sz="4000" b="1" dirty="0" smtClean="0">
                <a:latin typeface="+mj-lt"/>
              </a:rPr>
              <a:t>TYPE-BASED CLASSIFICATION </a:t>
            </a:r>
          </a:p>
        </p:txBody>
      </p:sp>
    </p:spTree>
    <p:extLst>
      <p:ext uri="{BB962C8B-B14F-4D97-AF65-F5344CB8AC3E}">
        <p14:creationId xmlns:p14="http://schemas.microsoft.com/office/powerpoint/2010/main" val="29721988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TOPICS</a:t>
            </a:r>
            <a:endParaRPr lang="en-IN" dirty="0"/>
          </a:p>
        </p:txBody>
      </p:sp>
      <p:sp>
        <p:nvSpPr>
          <p:cNvPr id="3" name="Content Placeholder 2"/>
          <p:cNvSpPr>
            <a:spLocks noGrp="1"/>
          </p:cNvSpPr>
          <p:nvPr>
            <p:ph idx="1"/>
          </p:nvPr>
        </p:nvSpPr>
        <p:spPr>
          <a:xfrm>
            <a:off x="71406" y="1142984"/>
            <a:ext cx="2928958" cy="5286412"/>
          </a:xfrm>
          <a:ln w="3175">
            <a:solidFill>
              <a:schemeClr val="tx1"/>
            </a:solidFill>
          </a:ln>
        </p:spPr>
        <p:txBody>
          <a:bodyPr>
            <a:normAutofit fontScale="92500" lnSpcReduction="10000"/>
          </a:bodyPr>
          <a:lstStyle/>
          <a:p>
            <a:pPr algn="just"/>
            <a:r>
              <a:rPr lang="en-IN" sz="1700" dirty="0" smtClean="0">
                <a:latin typeface="Bahnschrift SemiBold Condensed" pitchFamily="34" charset="0"/>
              </a:rPr>
              <a:t>Introduction and objectives of solid waste management</a:t>
            </a:r>
          </a:p>
          <a:p>
            <a:pPr algn="just"/>
            <a:r>
              <a:rPr lang="en-IN" sz="1700" dirty="0" smtClean="0">
                <a:latin typeface="Bahnschrift SemiBold Condensed" pitchFamily="34" charset="0"/>
              </a:rPr>
              <a:t>Sources of Solid wastes</a:t>
            </a:r>
          </a:p>
          <a:p>
            <a:pPr algn="just"/>
            <a:r>
              <a:rPr lang="en-IN" sz="1700" dirty="0" smtClean="0">
                <a:latin typeface="Bahnschrift SemiBold Condensed" pitchFamily="34" charset="0"/>
              </a:rPr>
              <a:t>Classifications of solid wasters-sources &amp; Types</a:t>
            </a:r>
          </a:p>
          <a:p>
            <a:pPr algn="just"/>
            <a:r>
              <a:rPr lang="en-IN" sz="1700" dirty="0" smtClean="0">
                <a:latin typeface="Bahnschrift SemiBold Condensed" pitchFamily="34" charset="0"/>
              </a:rPr>
              <a:t>Characteristics of waste- physical, Chemical and Biological</a:t>
            </a:r>
          </a:p>
          <a:p>
            <a:pPr algn="just"/>
            <a:r>
              <a:rPr lang="en-IN" sz="1700" dirty="0" smtClean="0">
                <a:latin typeface="Bahnschrift SemiBold Condensed" pitchFamily="34" charset="0"/>
              </a:rPr>
              <a:t>Characteristics of wastes – Problem solving</a:t>
            </a:r>
          </a:p>
          <a:p>
            <a:pPr algn="just"/>
            <a:r>
              <a:rPr lang="en-IN" sz="1700" dirty="0" smtClean="0">
                <a:latin typeface="Bahnschrift SemiBold Condensed" pitchFamily="34" charset="0"/>
              </a:rPr>
              <a:t>Salient features of Indian legislations on management and handling of municipal solid wastes</a:t>
            </a:r>
          </a:p>
          <a:p>
            <a:pPr algn="just"/>
            <a:r>
              <a:rPr lang="en-IN" sz="1700" dirty="0" smtClean="0">
                <a:latin typeface="Bahnschrift SemiBold Condensed" pitchFamily="34" charset="0"/>
              </a:rPr>
              <a:t>Public health effect – Environmental effect</a:t>
            </a:r>
            <a:endParaRPr lang="en-IN" sz="1700" dirty="0">
              <a:latin typeface="Bahnschrift SemiBold Condensed" pitchFamily="34" charset="0"/>
            </a:endParaRPr>
          </a:p>
        </p:txBody>
      </p:sp>
      <p:sp>
        <p:nvSpPr>
          <p:cNvPr id="5" name="Content Placeholder 2"/>
          <p:cNvSpPr txBox="1">
            <a:spLocks/>
          </p:cNvSpPr>
          <p:nvPr/>
        </p:nvSpPr>
        <p:spPr>
          <a:xfrm>
            <a:off x="3071802" y="1142984"/>
            <a:ext cx="2928958" cy="5286412"/>
          </a:xfrm>
          <a:prstGeom prst="rect">
            <a:avLst/>
          </a:prstGeom>
          <a:ln w="3175">
            <a:solidFill>
              <a:schemeClr val="tx1"/>
            </a:solidFill>
          </a:ln>
        </p:spPr>
        <p:txBody>
          <a:bodyPr vert="horz" lIns="91440" tIns="45720" rIns="91440" bIns="45720" rtlCol="0">
            <a:normAutofit/>
          </a:bodyPr>
          <a:lstStyle/>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16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Methods of sampling and characterization</a:t>
            </a:r>
            <a:r>
              <a:rPr kumimoji="0" lang="en-IN" sz="16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16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Tutorial 1: Identify the effects of solid waste.</a:t>
            </a:r>
            <a:r>
              <a:rPr kumimoji="0" lang="en-IN" sz="16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16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Tutorial 2: Case Study: Status of Waste Generation in Bangalore</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16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r>
              <a:rPr kumimoji="0" lang="en-IN" sz="16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Public awareness and practices in waste management</a:t>
            </a:r>
            <a:r>
              <a:rPr kumimoji="0" lang="en-IN" sz="16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16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Factors affecting SWM system</a:t>
            </a:r>
            <a:r>
              <a:rPr kumimoji="0" lang="en-IN" sz="16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16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Progress of MSW Management in INDIA</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16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r>
              <a:rPr kumimoji="0" lang="en-IN" sz="16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Solid waste Management System</a:t>
            </a:r>
            <a:r>
              <a:rPr kumimoji="0" lang="en-IN" sz="16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endParaRPr kumimoji="0" lang="en-IN" sz="1600" b="1" i="0" u="none" strike="noStrike" kern="1200" cap="none" spc="0" normalizeH="0" baseline="0" noProof="0" dirty="0">
              <a:ln>
                <a:noFill/>
              </a:ln>
              <a:solidFill>
                <a:schemeClr val="tx2"/>
              </a:solidFill>
              <a:effectLst/>
              <a:uLnTx/>
              <a:uFillTx/>
              <a:latin typeface="Bahnschrift SemiBold Condensed" pitchFamily="34" charset="0"/>
              <a:ea typeface="+mn-ea"/>
              <a:cs typeface="Times New Roman" pitchFamily="18" charset="0"/>
            </a:endParaRPr>
          </a:p>
        </p:txBody>
      </p:sp>
      <p:sp>
        <p:nvSpPr>
          <p:cNvPr id="6" name="Content Placeholder 2"/>
          <p:cNvSpPr txBox="1">
            <a:spLocks/>
          </p:cNvSpPr>
          <p:nvPr/>
        </p:nvSpPr>
        <p:spPr>
          <a:xfrm>
            <a:off x="6072198" y="1142984"/>
            <a:ext cx="2928958" cy="5286412"/>
          </a:xfrm>
          <a:prstGeom prst="rect">
            <a:avLst/>
          </a:prstGeom>
          <a:ln w="3175">
            <a:solidFill>
              <a:schemeClr val="tx1"/>
            </a:solidFill>
          </a:ln>
        </p:spPr>
        <p:txBody>
          <a:bodyPr vert="horz" lIns="91440" tIns="45720" rIns="91440" bIns="45720" rtlCol="0">
            <a:normAutofit fontScale="62500" lnSpcReduction="20000"/>
          </a:bodyPr>
          <a:lstStyle/>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27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Methods of sampling and characterization</a:t>
            </a:r>
            <a:r>
              <a:rPr kumimoji="0" lang="en-IN" sz="27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27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Tutorial 1: Identify the effects of solid waste.</a:t>
            </a:r>
            <a:r>
              <a:rPr kumimoji="0" lang="en-IN" sz="27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27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Tutorial 2: Case Study: Status of Waste Generation in Bangalore</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r>
              <a:rPr kumimoji="0" lang="en-IN" sz="27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Public awareness and practices in waste management</a:t>
            </a:r>
            <a:r>
              <a:rPr kumimoji="0" lang="en-IN" sz="27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27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Factors affecting SWM system</a:t>
            </a:r>
            <a:r>
              <a:rPr kumimoji="0" lang="en-IN" sz="27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27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Progress of MSW Management in INDIA</a:t>
            </a:r>
          </a:p>
          <a:p>
            <a:pPr marL="342900" marR="0" lvl="0" indent="-342900" algn="just" defTabSz="914400" rtl="0" eaLnBrk="1" fontAlgn="auto" latinLnBrk="0" hangingPunct="1">
              <a:lnSpc>
                <a:spcPct val="150000"/>
              </a:lnSpc>
              <a:spcBef>
                <a:spcPct val="20000"/>
              </a:spcBef>
              <a:spcAft>
                <a:spcPts val="0"/>
              </a:spcAft>
              <a:buClrTx/>
              <a:buSzTx/>
              <a:buFontTx/>
              <a:buBlip>
                <a:blip r:embed="rId2"/>
              </a:buBlip>
              <a:tabLst/>
              <a:defRPr/>
            </a:pPr>
            <a:r>
              <a:rPr kumimoji="0" lang="en-IN" sz="27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r>
              <a:rPr kumimoji="0" lang="en-IN" sz="2700" b="0"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Solid waste Management System</a:t>
            </a:r>
            <a:r>
              <a:rPr kumimoji="0" lang="en-IN" sz="27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 </a:t>
            </a:r>
            <a:endParaRPr kumimoji="0" lang="en-IN" sz="2700" b="1" i="0" u="none" strike="noStrike" kern="1200" cap="none" spc="0" normalizeH="0" baseline="0" noProof="0" dirty="0">
              <a:ln>
                <a:noFill/>
              </a:ln>
              <a:solidFill>
                <a:schemeClr val="tx2"/>
              </a:solidFill>
              <a:effectLst/>
              <a:uLnTx/>
              <a:uFillTx/>
              <a:latin typeface="Bahnschrift SemiBold Condensed" pitchFamily="34"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9144000" cy="4525963"/>
          </a:xfrm>
        </p:spPr>
        <p:txBody>
          <a:bodyPr>
            <a:noAutofit/>
          </a:bodyPr>
          <a:lstStyle/>
          <a:p>
            <a:pPr>
              <a:buFont typeface="Arial" pitchFamily="34" charset="0"/>
              <a:buChar char="•"/>
            </a:pPr>
            <a:r>
              <a:rPr lang="en-US" sz="2000" dirty="0"/>
              <a:t>Fig: Construction Waste</a:t>
            </a:r>
          </a:p>
          <a:p>
            <a:pPr>
              <a:buFont typeface="Arial" pitchFamily="34" charset="0"/>
              <a:buChar char="•"/>
            </a:pPr>
            <a:endParaRPr lang="en-US" sz="2000" dirty="0"/>
          </a:p>
        </p:txBody>
      </p:sp>
      <p:pic>
        <p:nvPicPr>
          <p:cNvPr id="4" name="Picture 4" descr="Little-known hazardous waste exceptions can significantly reduce regulatory  burdens | by Retail Compliance Center (RCC) | RetailCRC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8593" y="3743237"/>
            <a:ext cx="4724400" cy="2307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ooftop garden, viewing gallery to cap Bandra sewage treatment plant |  Mumbai news - Hindustan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8" y="3657600"/>
            <a:ext cx="4633451" cy="24792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60142" y="6136851"/>
            <a:ext cx="1978940" cy="369332"/>
          </a:xfrm>
          <a:prstGeom prst="rect">
            <a:avLst/>
          </a:prstGeom>
        </p:spPr>
        <p:txBody>
          <a:bodyPr wrap="none">
            <a:spAutoFit/>
          </a:bodyPr>
          <a:lstStyle/>
          <a:p>
            <a:r>
              <a:rPr lang="en-US" b="1" dirty="0" smtClean="0"/>
              <a:t>Fig:</a:t>
            </a:r>
            <a:r>
              <a:rPr lang="en-US" dirty="0" smtClean="0"/>
              <a:t> Sewage Waste</a:t>
            </a:r>
            <a:endParaRPr lang="en-US" dirty="0"/>
          </a:p>
        </p:txBody>
      </p:sp>
      <p:sp>
        <p:nvSpPr>
          <p:cNvPr id="7" name="Rectangle 6"/>
          <p:cNvSpPr/>
          <p:nvPr/>
        </p:nvSpPr>
        <p:spPr>
          <a:xfrm>
            <a:off x="5633379" y="6136851"/>
            <a:ext cx="3130344" cy="369332"/>
          </a:xfrm>
          <a:prstGeom prst="rect">
            <a:avLst/>
          </a:prstGeom>
        </p:spPr>
        <p:txBody>
          <a:bodyPr wrap="none">
            <a:spAutoFit/>
          </a:bodyPr>
          <a:lstStyle/>
          <a:p>
            <a:r>
              <a:rPr lang="en-US" b="1" dirty="0" smtClean="0"/>
              <a:t>Fig:</a:t>
            </a:r>
            <a:r>
              <a:rPr lang="en-US" dirty="0" smtClean="0"/>
              <a:t> Hazardous Waste Materials</a:t>
            </a:r>
            <a:endParaRPr lang="en-US" dirty="0"/>
          </a:p>
        </p:txBody>
      </p:sp>
      <p:pic>
        <p:nvPicPr>
          <p:cNvPr id="8" name="Picture 2" descr="Best Practices for Cost-Saving Construction Waste Management | For  Construction P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5" y="312738"/>
            <a:ext cx="4616245" cy="25966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6568" y="2913322"/>
            <a:ext cx="3502025" cy="369332"/>
          </a:xfrm>
          <a:prstGeom prst="rect">
            <a:avLst/>
          </a:prstGeom>
          <a:noFill/>
        </p:spPr>
        <p:txBody>
          <a:bodyPr wrap="square" rtlCol="0">
            <a:spAutoFit/>
          </a:bodyPr>
          <a:lstStyle/>
          <a:p>
            <a:r>
              <a:rPr lang="en-US" b="1" dirty="0" smtClean="0"/>
              <a:t>Fig:</a:t>
            </a:r>
            <a:r>
              <a:rPr lang="en-US" dirty="0" smtClean="0"/>
              <a:t> Construction Waste</a:t>
            </a:r>
            <a:endParaRPr lang="en-US" dirty="0"/>
          </a:p>
        </p:txBody>
      </p:sp>
      <p:pic>
        <p:nvPicPr>
          <p:cNvPr id="9218" name="Picture 2" descr="805 abandoned vehicles removed in Industrial Area - The Peninsula Q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832" y="280783"/>
            <a:ext cx="4311967" cy="2782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261698" y="3096175"/>
            <a:ext cx="3502025" cy="369332"/>
          </a:xfrm>
          <a:prstGeom prst="rect">
            <a:avLst/>
          </a:prstGeom>
          <a:noFill/>
        </p:spPr>
        <p:txBody>
          <a:bodyPr wrap="square" rtlCol="0">
            <a:spAutoFit/>
          </a:bodyPr>
          <a:lstStyle/>
          <a:p>
            <a:r>
              <a:rPr lang="en-US" b="1" dirty="0" smtClean="0"/>
              <a:t>Fig:</a:t>
            </a:r>
            <a:r>
              <a:rPr lang="en-US" dirty="0" smtClean="0"/>
              <a:t> Abandoned Vehicle Waste</a:t>
            </a:r>
            <a:endParaRPr lang="en-US" dirty="0"/>
          </a:p>
        </p:txBody>
      </p:sp>
    </p:spTree>
    <p:extLst>
      <p:ext uri="{BB962C8B-B14F-4D97-AF65-F5344CB8AC3E}">
        <p14:creationId xmlns:p14="http://schemas.microsoft.com/office/powerpoint/2010/main" val="3007252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dirty="0" smtClean="0"/>
              <a:t>CHARACTERISTICS OF WASTES</a:t>
            </a:r>
            <a:endParaRPr lang="en-IN" dirty="0"/>
          </a:p>
        </p:txBody>
      </p:sp>
      <p:sp>
        <p:nvSpPr>
          <p:cNvPr id="3" name="Content Placeholder 2"/>
          <p:cNvSpPr>
            <a:spLocks noGrp="1"/>
          </p:cNvSpPr>
          <p:nvPr>
            <p:ph idx="1"/>
          </p:nvPr>
        </p:nvSpPr>
        <p:spPr>
          <a:xfrm>
            <a:off x="214282" y="1142984"/>
            <a:ext cx="2643206" cy="5572140"/>
          </a:xfrm>
          <a:ln>
            <a:solidFill>
              <a:schemeClr val="tx1"/>
            </a:solidFill>
          </a:ln>
        </p:spPr>
        <p:txBody>
          <a:bodyPr>
            <a:normAutofit/>
          </a:bodyPr>
          <a:lstStyle/>
          <a:p>
            <a:pPr algn="just"/>
            <a:r>
              <a:rPr lang="en-IN" sz="2000" dirty="0" smtClean="0">
                <a:solidFill>
                  <a:srgbClr val="C00000"/>
                </a:solidFill>
                <a:latin typeface="Bahnschrift SemiBold Condensed" pitchFamily="34" charset="0"/>
              </a:rPr>
              <a:t>Physical characteristics:  </a:t>
            </a:r>
          </a:p>
          <a:p>
            <a:pPr algn="just"/>
            <a:r>
              <a:rPr lang="en-IN" sz="2000" dirty="0" smtClean="0">
                <a:latin typeface="Bahnschrift SemiBold Condensed" pitchFamily="34" charset="0"/>
              </a:rPr>
              <a:t>1.  Analysis of particle size</a:t>
            </a:r>
          </a:p>
          <a:p>
            <a:pPr algn="just"/>
            <a:r>
              <a:rPr lang="en-IN" sz="2000" dirty="0" smtClean="0">
                <a:latin typeface="Bahnschrift SemiBold Condensed" pitchFamily="34" charset="0"/>
              </a:rPr>
              <a:t>2. Moisture content</a:t>
            </a:r>
          </a:p>
          <a:p>
            <a:pPr algn="just"/>
            <a:r>
              <a:rPr lang="en-IN" sz="2000" dirty="0" smtClean="0">
                <a:latin typeface="Bahnschrift SemiBold Condensed" pitchFamily="34" charset="0"/>
              </a:rPr>
              <a:t>3. Density of solid waste</a:t>
            </a:r>
          </a:p>
          <a:p>
            <a:endParaRPr lang="en-IN" sz="1800" dirty="0" smtClean="0">
              <a:latin typeface="Bahnschrift SemiBold Condensed" pitchFamily="34" charset="0"/>
            </a:endParaRPr>
          </a:p>
          <a:p>
            <a:endParaRPr lang="en-IN" sz="1800" dirty="0" smtClean="0">
              <a:latin typeface="Bahnschrift SemiBold Condensed" pitchFamily="34" charset="0"/>
            </a:endParaRPr>
          </a:p>
          <a:p>
            <a:endParaRPr lang="en-IN" sz="1800" dirty="0">
              <a:latin typeface="Bahnschrift SemiBold Condensed" pitchFamily="34" charset="0"/>
            </a:endParaRPr>
          </a:p>
        </p:txBody>
      </p:sp>
      <p:sp>
        <p:nvSpPr>
          <p:cNvPr id="9" name="Content Placeholder 2"/>
          <p:cNvSpPr txBox="1">
            <a:spLocks/>
          </p:cNvSpPr>
          <p:nvPr/>
        </p:nvSpPr>
        <p:spPr>
          <a:xfrm>
            <a:off x="3000364" y="1142984"/>
            <a:ext cx="2714644" cy="5572140"/>
          </a:xfrm>
          <a:prstGeom prst="rect">
            <a:avLst/>
          </a:prstGeom>
          <a:ln>
            <a:solidFill>
              <a:schemeClr val="tx1"/>
            </a:solidFill>
          </a:ln>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smtClean="0">
                <a:ln>
                  <a:noFill/>
                </a:ln>
                <a:solidFill>
                  <a:srgbClr val="C00000"/>
                </a:solidFill>
                <a:effectLst/>
                <a:uLnTx/>
                <a:uFillTx/>
                <a:latin typeface="Bahnschrift SemiBold Condensed" pitchFamily="34" charset="0"/>
                <a:ea typeface="+mn-ea"/>
                <a:cs typeface="Times New Roman" pitchFamily="18" charset="0"/>
              </a:rPr>
              <a:t>Chemical characteristics: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000" b="1" dirty="0" smtClean="0">
                <a:solidFill>
                  <a:schemeClr val="tx2"/>
                </a:solidFill>
                <a:latin typeface="Bahnschrift SemiBold Condensed" pitchFamily="34" charset="0"/>
                <a:cs typeface="Times New Roman" pitchFamily="18" charset="0"/>
              </a:rPr>
              <a:t>1. Proximate analysis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2. Fusing point of Ash</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000" b="1" dirty="0" smtClean="0">
                <a:solidFill>
                  <a:schemeClr val="tx2"/>
                </a:solidFill>
                <a:latin typeface="Bahnschrift SemiBold Condensed" pitchFamily="34" charset="0"/>
                <a:cs typeface="Times New Roman" pitchFamily="18" charset="0"/>
              </a:rPr>
              <a:t>3. Ultimate analysis of solid waste components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4.</a:t>
            </a:r>
            <a:r>
              <a:rPr kumimoji="0" lang="en-IN" sz="2000" b="1" i="0" u="none" strike="noStrike" kern="1200" cap="none" spc="0" normalizeH="0" noProof="0" dirty="0" smtClean="0">
                <a:ln>
                  <a:noFill/>
                </a:ln>
                <a:solidFill>
                  <a:schemeClr val="tx2"/>
                </a:solidFill>
                <a:effectLst/>
                <a:uLnTx/>
                <a:uFillTx/>
                <a:latin typeface="Bahnschrift SemiBold Condensed" pitchFamily="34" charset="0"/>
                <a:ea typeface="+mn-ea"/>
                <a:cs typeface="Times New Roman" pitchFamily="18" charset="0"/>
              </a:rPr>
              <a:t> Energy content</a:t>
            </a:r>
            <a:r>
              <a:rPr lang="en-IN" sz="2000" b="1" dirty="0" smtClean="0">
                <a:solidFill>
                  <a:schemeClr val="tx2"/>
                </a:solidFill>
                <a:latin typeface="Bahnschrift SemiBold Condensed" pitchFamily="34" charset="0"/>
                <a:cs typeface="Times New Roman" pitchFamily="18" charset="0"/>
              </a:rPr>
              <a:t> of solid waste</a:t>
            </a:r>
            <a:endParaRPr kumimoji="0" lang="en-IN" sz="20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endParaRP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endParaRPr kumimoji="0" lang="en-IN" sz="1800" b="1" i="0" u="none" strike="noStrike" kern="1200" cap="none" spc="0" normalizeH="0" baseline="0" noProof="0" dirty="0">
              <a:ln>
                <a:noFill/>
              </a:ln>
              <a:solidFill>
                <a:schemeClr val="tx2"/>
              </a:solidFill>
              <a:effectLst/>
              <a:uLnTx/>
              <a:uFillTx/>
              <a:latin typeface="Bahnschrift SemiBold Condensed" pitchFamily="34" charset="0"/>
              <a:ea typeface="+mn-ea"/>
              <a:cs typeface="Times New Roman" pitchFamily="18" charset="0"/>
            </a:endParaRPr>
          </a:p>
        </p:txBody>
      </p:sp>
      <p:sp>
        <p:nvSpPr>
          <p:cNvPr id="10" name="Content Placeholder 2"/>
          <p:cNvSpPr txBox="1">
            <a:spLocks/>
          </p:cNvSpPr>
          <p:nvPr/>
        </p:nvSpPr>
        <p:spPr>
          <a:xfrm>
            <a:off x="5929322" y="1142984"/>
            <a:ext cx="3000396" cy="5572140"/>
          </a:xfrm>
          <a:prstGeom prst="rect">
            <a:avLst/>
          </a:prstGeom>
          <a:ln>
            <a:solidFill>
              <a:schemeClr val="tx1"/>
            </a:solidFill>
          </a:ln>
        </p:spPr>
        <p:txBody>
          <a:bodyPr vert="horz" lIns="91440" tIns="45720" rIns="91440" bIns="45720" rtlCol="0">
            <a:normAutofit/>
          </a:bodyPr>
          <a:lstStyle/>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smtClean="0">
                <a:ln>
                  <a:noFill/>
                </a:ln>
                <a:solidFill>
                  <a:srgbClr val="C00000"/>
                </a:solidFill>
                <a:effectLst/>
                <a:uLnTx/>
                <a:uFillTx/>
                <a:latin typeface="Bahnschrift SemiBold Condensed" pitchFamily="34" charset="0"/>
                <a:ea typeface="+mn-ea"/>
                <a:cs typeface="Times New Roman" pitchFamily="18" charset="0"/>
              </a:rPr>
              <a:t>Biological characteristics: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1. Determination of bio-degradability</a:t>
            </a:r>
            <a:r>
              <a:rPr kumimoji="0" lang="en-IN" sz="2000" b="1" i="0" u="none" strike="noStrike" kern="1200" cap="none" spc="0" normalizeH="0" noProof="0" dirty="0" smtClean="0">
                <a:ln>
                  <a:noFill/>
                </a:ln>
                <a:solidFill>
                  <a:schemeClr val="tx2"/>
                </a:solidFill>
                <a:effectLst/>
                <a:uLnTx/>
                <a:uFillTx/>
                <a:latin typeface="Bahnschrift SemiBold Condensed" pitchFamily="34" charset="0"/>
                <a:ea typeface="+mn-ea"/>
                <a:cs typeface="Times New Roman" pitchFamily="18" charset="0"/>
              </a:rPr>
              <a:t> of organic waste components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lang="en-IN" sz="2000" b="1" baseline="0" dirty="0" smtClean="0">
                <a:solidFill>
                  <a:schemeClr val="tx2"/>
                </a:solidFill>
                <a:latin typeface="Bahnschrift SemiBold Condensed" pitchFamily="34" charset="0"/>
                <a:cs typeface="Times New Roman" pitchFamily="18" charset="0"/>
              </a:rPr>
              <a:t>2.</a:t>
            </a:r>
            <a:r>
              <a:rPr lang="en-IN" sz="2000" b="1" dirty="0" smtClean="0">
                <a:solidFill>
                  <a:schemeClr val="tx2"/>
                </a:solidFill>
                <a:latin typeface="Bahnschrift SemiBold Condensed" pitchFamily="34" charset="0"/>
                <a:cs typeface="Times New Roman" pitchFamily="18" charset="0"/>
              </a:rPr>
              <a:t> Production of odours</a:t>
            </a:r>
          </a:p>
          <a:p>
            <a:pPr marL="342900" marR="0" lvl="0" indent="-342900" algn="l" defTabSz="914400" rtl="0" eaLnBrk="1" fontAlgn="auto" latinLnBrk="0" hangingPunct="1">
              <a:lnSpc>
                <a:spcPct val="150000"/>
              </a:lnSpc>
              <a:spcBef>
                <a:spcPct val="20000"/>
              </a:spcBef>
              <a:spcAft>
                <a:spcPts val="0"/>
              </a:spcAft>
              <a:buClrTx/>
              <a:buSzTx/>
              <a:buFontTx/>
              <a:buBlip>
                <a:blip r:embed="rId2"/>
              </a:buBlip>
              <a:tabLst/>
              <a:defRPr/>
            </a:pPr>
            <a:r>
              <a:rPr kumimoji="0" lang="en-IN" sz="2000" b="1" i="0" u="none" strike="noStrike" kern="1200" cap="none" spc="0" normalizeH="0" baseline="0" noProof="0" dirty="0" smtClean="0">
                <a:ln>
                  <a:noFill/>
                </a:ln>
                <a:solidFill>
                  <a:schemeClr val="tx2"/>
                </a:solidFill>
                <a:effectLst/>
                <a:uLnTx/>
                <a:uFillTx/>
                <a:latin typeface="Bahnschrift SemiBold Condensed" pitchFamily="34" charset="0"/>
                <a:ea typeface="+mn-ea"/>
                <a:cs typeface="Times New Roman" pitchFamily="18" charset="0"/>
              </a:rPr>
              <a:t>3.</a:t>
            </a:r>
            <a:r>
              <a:rPr kumimoji="0" lang="en-IN" sz="2000" b="1" i="0" u="none" strike="noStrike" kern="1200" cap="none" spc="0" normalizeH="0" noProof="0" dirty="0" smtClean="0">
                <a:ln>
                  <a:noFill/>
                </a:ln>
                <a:solidFill>
                  <a:schemeClr val="tx2"/>
                </a:solidFill>
                <a:effectLst/>
                <a:uLnTx/>
                <a:uFillTx/>
                <a:latin typeface="Bahnschrift SemiBold Condensed" pitchFamily="34" charset="0"/>
                <a:ea typeface="+mn-ea"/>
                <a:cs typeface="Times New Roman" pitchFamily="18" charset="0"/>
              </a:rPr>
              <a:t> Breeding of flies</a:t>
            </a:r>
            <a:endParaRPr kumimoji="0" lang="en-IN" sz="2000" b="1" i="0" u="none" strike="noStrike" kern="1200" cap="none" spc="0" normalizeH="0" baseline="0" noProof="0" dirty="0">
              <a:ln>
                <a:noFill/>
              </a:ln>
              <a:solidFill>
                <a:schemeClr val="tx2"/>
              </a:solidFill>
              <a:effectLst/>
              <a:uLnTx/>
              <a:uFillTx/>
              <a:latin typeface="Bahnschrift SemiBold Condensed" pitchFamily="34"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CHARACTERISTICS OF WASTES - PHYSICAL</a:t>
            </a:r>
            <a:endParaRPr lang="en-IN" dirty="0"/>
          </a:p>
        </p:txBody>
      </p:sp>
      <p:sp>
        <p:nvSpPr>
          <p:cNvPr id="3" name="Content Placeholder 2"/>
          <p:cNvSpPr>
            <a:spLocks noGrp="1"/>
          </p:cNvSpPr>
          <p:nvPr>
            <p:ph idx="1"/>
          </p:nvPr>
        </p:nvSpPr>
        <p:spPr>
          <a:xfrm>
            <a:off x="214282" y="1142984"/>
            <a:ext cx="8786874" cy="5572140"/>
          </a:xfrm>
          <a:ln>
            <a:noFill/>
          </a:ln>
        </p:spPr>
        <p:txBody>
          <a:bodyPr>
            <a:normAutofit lnSpcReduction="10000"/>
          </a:bodyPr>
          <a:lstStyle/>
          <a:p>
            <a:pPr algn="just"/>
            <a:r>
              <a:rPr lang="en-IN" sz="1800" dirty="0" smtClean="0">
                <a:solidFill>
                  <a:srgbClr val="C00000"/>
                </a:solidFill>
                <a:latin typeface="Bahnschrift SemiBold Condensed" pitchFamily="34" charset="0"/>
              </a:rPr>
              <a:t>Size:  </a:t>
            </a:r>
            <a:r>
              <a:rPr lang="en-IN" sz="1800" dirty="0" smtClean="0">
                <a:solidFill>
                  <a:srgbClr val="002060"/>
                </a:solidFill>
                <a:latin typeface="Bahnschrift SemiBold Condensed" pitchFamily="34" charset="0"/>
              </a:rPr>
              <a:t>Measurement of size distribution of particles in waste stream is important because of its significance in the design of mechanical separators and shredders.</a:t>
            </a:r>
          </a:p>
          <a:p>
            <a:pPr algn="just"/>
            <a:r>
              <a:rPr lang="en-IN" sz="1800" dirty="0" smtClean="0">
                <a:solidFill>
                  <a:srgbClr val="002060"/>
                </a:solidFill>
                <a:latin typeface="Bahnschrift SemiBold Condensed" pitchFamily="34" charset="0"/>
              </a:rPr>
              <a:t>Generally, the result of size distribution analysis are expressed in the manner used for soil particle analysis.</a:t>
            </a:r>
          </a:p>
          <a:p>
            <a:pPr algn="just"/>
            <a:r>
              <a:rPr lang="en-IN" sz="1800" dirty="0" smtClean="0">
                <a:solidFill>
                  <a:srgbClr val="C00000"/>
                </a:solidFill>
                <a:latin typeface="Bahnschrift SemiBold Condensed" pitchFamily="34" charset="0"/>
              </a:rPr>
              <a:t>Moisture content: </a:t>
            </a:r>
            <a:r>
              <a:rPr lang="en-IN" sz="1800" dirty="0" smtClean="0">
                <a:solidFill>
                  <a:srgbClr val="002060"/>
                </a:solidFill>
                <a:latin typeface="Bahnschrift SemiBold Condensed" pitchFamily="34" charset="0"/>
              </a:rPr>
              <a:t>Moisture content is defined as the ratio of the weight of water (wet weight – dry weight) to the total weight of the wet waste. </a:t>
            </a:r>
          </a:p>
          <a:p>
            <a:pPr algn="just"/>
            <a:r>
              <a:rPr lang="en-IN" sz="1800" dirty="0" smtClean="0">
                <a:solidFill>
                  <a:srgbClr val="002060"/>
                </a:solidFill>
                <a:latin typeface="Bahnschrift SemiBold Condensed" pitchFamily="34" charset="0"/>
              </a:rPr>
              <a:t>Moisture increases the weight of solid wastes, and thereby, the cost of collection and transport. In addition, moisture content is a critical determinant in the economic feasibility of waste treatment by incineration, because wet waste consumes energy for evaporation of water and in raising the temperature of water vapour.</a:t>
            </a:r>
          </a:p>
          <a:p>
            <a:pPr algn="just"/>
            <a:r>
              <a:rPr lang="en-IN" sz="1800" dirty="0" smtClean="0">
                <a:solidFill>
                  <a:srgbClr val="002060"/>
                </a:solidFill>
                <a:latin typeface="Bahnschrift SemiBold Condensed" pitchFamily="34" charset="0"/>
              </a:rPr>
              <a:t>Moisture content : </a:t>
            </a:r>
          </a:p>
          <a:p>
            <a:endParaRPr lang="en-IN" sz="1800" dirty="0" smtClean="0">
              <a:latin typeface="Bahnschrift SemiBold Condensed" pitchFamily="34" charset="0"/>
            </a:endParaRPr>
          </a:p>
          <a:p>
            <a:r>
              <a:rPr lang="en-IN" sz="1800" dirty="0" smtClean="0">
                <a:solidFill>
                  <a:srgbClr val="002060"/>
                </a:solidFill>
                <a:latin typeface="Bahnschrift SemiBold Condensed" pitchFamily="34" charset="0"/>
              </a:rPr>
              <a:t>A typical range of moisture content is 20 to 40% representing the extremes of wastes in an arid climate and in the wet season of a region of high precipitation. However, values greater than 40% are not uncommon.</a:t>
            </a:r>
          </a:p>
          <a:p>
            <a:endParaRPr lang="en-IN" sz="1800" dirty="0" smtClean="0">
              <a:latin typeface="Bahnschrift SemiBold Condensed" pitchFamily="34" charset="0"/>
            </a:endParaRPr>
          </a:p>
          <a:p>
            <a:endParaRPr lang="en-IN" sz="1800" dirty="0">
              <a:latin typeface="Bahnschrift SemiBold Condensed" pitchFamily="34" charset="0"/>
            </a:endParaRPr>
          </a:p>
        </p:txBody>
      </p:sp>
      <p:pic>
        <p:nvPicPr>
          <p:cNvPr id="5" name="Picture 2"/>
          <p:cNvPicPr>
            <a:picLocks noChangeAspect="1" noChangeArrowheads="1"/>
          </p:cNvPicPr>
          <p:nvPr/>
        </p:nvPicPr>
        <p:blipFill>
          <a:blip r:embed="rId2"/>
          <a:srcRect/>
          <a:stretch>
            <a:fillRect/>
          </a:stretch>
        </p:blipFill>
        <p:spPr bwMode="auto">
          <a:xfrm>
            <a:off x="2571736" y="5000636"/>
            <a:ext cx="4217074" cy="7143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CHARACTERISTICS OF WASTES - PHYSICAL</a:t>
            </a:r>
            <a:endParaRPr lang="en-IN" dirty="0"/>
          </a:p>
        </p:txBody>
      </p:sp>
      <p:sp>
        <p:nvSpPr>
          <p:cNvPr id="3" name="Content Placeholder 2"/>
          <p:cNvSpPr>
            <a:spLocks noGrp="1"/>
          </p:cNvSpPr>
          <p:nvPr>
            <p:ph idx="1"/>
          </p:nvPr>
        </p:nvSpPr>
        <p:spPr>
          <a:xfrm>
            <a:off x="214282" y="1142984"/>
            <a:ext cx="8786874" cy="5572140"/>
          </a:xfrm>
          <a:ln>
            <a:noFill/>
          </a:ln>
        </p:spPr>
        <p:txBody>
          <a:bodyPr>
            <a:normAutofit/>
          </a:bodyPr>
          <a:lstStyle/>
          <a:p>
            <a:pPr algn="just"/>
            <a:r>
              <a:rPr lang="en-IN" sz="1800" dirty="0" smtClean="0">
                <a:solidFill>
                  <a:srgbClr val="C00000"/>
                </a:solidFill>
                <a:latin typeface="Bahnschrift SemiBold Condensed" pitchFamily="34" charset="0"/>
              </a:rPr>
              <a:t>Density: </a:t>
            </a:r>
            <a:r>
              <a:rPr lang="en-IN" sz="1800" dirty="0" smtClean="0">
                <a:solidFill>
                  <a:srgbClr val="002060"/>
                </a:solidFill>
                <a:latin typeface="Bahnschrift SemiBold Condensed" pitchFamily="34" charset="0"/>
              </a:rPr>
              <a:t>Density of waste i.e. its mass per unit volume ( kg/m</a:t>
            </a:r>
            <a:r>
              <a:rPr lang="en-IN" sz="1800" baseline="30000" dirty="0" smtClean="0">
                <a:solidFill>
                  <a:srgbClr val="002060"/>
                </a:solidFill>
                <a:latin typeface="Bahnschrift SemiBold Condensed" pitchFamily="34" charset="0"/>
              </a:rPr>
              <a:t>3</a:t>
            </a:r>
            <a:r>
              <a:rPr lang="en-IN" sz="1800" dirty="0" smtClean="0">
                <a:solidFill>
                  <a:srgbClr val="002060"/>
                </a:solidFill>
                <a:latin typeface="Bahnschrift SemiBold Condensed" pitchFamily="34" charset="0"/>
              </a:rPr>
              <a:t> ), is a critical factor in the design of a SWM system, e.g., the design of sanitary landfills, storage, types of collection and transport vehicles, etc.  </a:t>
            </a:r>
          </a:p>
          <a:p>
            <a:pPr algn="just"/>
            <a:r>
              <a:rPr lang="en-IN" sz="1800" dirty="0" smtClean="0">
                <a:solidFill>
                  <a:srgbClr val="002060"/>
                </a:solidFill>
                <a:latin typeface="Bahnschrift SemiBold Condensed" pitchFamily="34" charset="0"/>
              </a:rPr>
              <a:t>In order to explain, an efficient operation of a landfill demands compaction of wastes to optimum density.</a:t>
            </a:r>
          </a:p>
          <a:p>
            <a:pPr algn="just"/>
            <a:r>
              <a:rPr lang="en-IN" sz="1800" dirty="0" smtClean="0">
                <a:solidFill>
                  <a:srgbClr val="002060"/>
                </a:solidFill>
                <a:latin typeface="Bahnschrift SemiBold Condensed" pitchFamily="34" charset="0"/>
              </a:rPr>
              <a:t>Any normal compaction equipment can achieve reduction in volume of wastes by 75%, which increases an initial density of 100 kg/m3 to 400 kg/m</a:t>
            </a:r>
            <a:r>
              <a:rPr lang="en-IN" sz="1800" baseline="30000" dirty="0" smtClean="0">
                <a:solidFill>
                  <a:srgbClr val="002060"/>
                </a:solidFill>
                <a:latin typeface="Bahnschrift SemiBold Condensed" pitchFamily="34" charset="0"/>
              </a:rPr>
              <a:t>3</a:t>
            </a:r>
            <a:r>
              <a:rPr lang="en-IN" sz="1800" dirty="0" smtClean="0">
                <a:solidFill>
                  <a:srgbClr val="002060"/>
                </a:solidFill>
                <a:latin typeface="Bahnschrift SemiBold Condensed" pitchFamily="34" charset="0"/>
              </a:rPr>
              <a:t>  . </a:t>
            </a:r>
          </a:p>
          <a:p>
            <a:pPr algn="just"/>
            <a:r>
              <a:rPr lang="en-IN" sz="1800" dirty="0" smtClean="0">
                <a:solidFill>
                  <a:srgbClr val="002060"/>
                </a:solidFill>
                <a:latin typeface="Bahnschrift SemiBold Condensed" pitchFamily="34" charset="0"/>
              </a:rPr>
              <a:t>In other words, a waste collection vehicle can haul four times the weight of waste in its compacted state than when it is uncompacted. A high initial density of waste precludes the achievement of a high compaction ratio and the compaction ratio achieved is no greater than 1.5:1. </a:t>
            </a:r>
          </a:p>
          <a:p>
            <a:pPr algn="just"/>
            <a:r>
              <a:rPr lang="en-IN" sz="1800" dirty="0" smtClean="0">
                <a:solidFill>
                  <a:srgbClr val="002060"/>
                </a:solidFill>
                <a:latin typeface="Bahnschrift SemiBold Condensed" pitchFamily="34" charset="0"/>
              </a:rPr>
              <a:t>Significant changes in density occur spontaneously as the waste moves from source to disposal, due to scavenging, handling, wetting and drying by the weather, vibration in the collection vehicle and decomposition. </a:t>
            </a:r>
            <a:endParaRPr lang="en-IN" sz="1800" dirty="0">
              <a:solidFill>
                <a:srgbClr val="002060"/>
              </a:solidFill>
              <a:latin typeface="Bahnschrift SemiBold Condensed"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CHARACTERISTICS OF WASTES - CHEMICAL</a:t>
            </a:r>
            <a:endParaRPr lang="en-IN" dirty="0"/>
          </a:p>
        </p:txBody>
      </p:sp>
      <p:sp>
        <p:nvSpPr>
          <p:cNvPr id="3" name="Content Placeholder 2"/>
          <p:cNvSpPr>
            <a:spLocks noGrp="1"/>
          </p:cNvSpPr>
          <p:nvPr>
            <p:ph idx="1"/>
          </p:nvPr>
        </p:nvSpPr>
        <p:spPr>
          <a:xfrm>
            <a:off x="214282" y="1142984"/>
            <a:ext cx="8429684" cy="5572140"/>
          </a:xfrm>
          <a:ln>
            <a:solidFill>
              <a:schemeClr val="tx1"/>
            </a:solidFill>
          </a:ln>
        </p:spPr>
        <p:txBody>
          <a:bodyPr>
            <a:normAutofit lnSpcReduction="10000"/>
          </a:bodyPr>
          <a:lstStyle/>
          <a:p>
            <a:pPr algn="just"/>
            <a:r>
              <a:rPr lang="en-IN" sz="2000" dirty="0" smtClean="0">
                <a:solidFill>
                  <a:srgbClr val="C00000"/>
                </a:solidFill>
                <a:latin typeface="Bahnschrift SemiBold Condensed" pitchFamily="34" charset="0"/>
              </a:rPr>
              <a:t>Chemical characteristics: </a:t>
            </a:r>
            <a:r>
              <a:rPr lang="en-IN" sz="2000" dirty="0" smtClean="0">
                <a:solidFill>
                  <a:srgbClr val="002060"/>
                </a:solidFill>
                <a:latin typeface="Bahnschrift SemiBold Condensed" pitchFamily="34" charset="0"/>
              </a:rPr>
              <a:t>The products of </a:t>
            </a:r>
            <a:r>
              <a:rPr lang="en-IN" sz="2000" dirty="0" smtClean="0">
                <a:solidFill>
                  <a:srgbClr val="C00000"/>
                </a:solidFill>
                <a:latin typeface="Bahnschrift SemiBold Condensed" pitchFamily="34" charset="0"/>
              </a:rPr>
              <a:t>decomposition and heating </a:t>
            </a:r>
            <a:r>
              <a:rPr lang="en-IN" sz="2000" dirty="0" smtClean="0">
                <a:solidFill>
                  <a:srgbClr val="002060"/>
                </a:solidFill>
                <a:latin typeface="Bahnschrift SemiBold Condensed" pitchFamily="34" charset="0"/>
              </a:rPr>
              <a:t>values are two examples of chemical characteristics.</a:t>
            </a:r>
          </a:p>
          <a:p>
            <a:pPr algn="just"/>
            <a:r>
              <a:rPr lang="en-IN" sz="2000" dirty="0" smtClean="0">
                <a:solidFill>
                  <a:srgbClr val="C00000"/>
                </a:solidFill>
                <a:latin typeface="Bahnschrift SemiBold Condensed" pitchFamily="34" charset="0"/>
              </a:rPr>
              <a:t>Ultimate analysis: </a:t>
            </a:r>
            <a:r>
              <a:rPr lang="en-IN" sz="2000" dirty="0" smtClean="0">
                <a:solidFill>
                  <a:srgbClr val="002060"/>
                </a:solidFill>
                <a:latin typeface="Bahnschrift SemiBold Condensed" pitchFamily="34" charset="0"/>
              </a:rPr>
              <a:t>This refers to an analysis of waste to determine the proportion of carbon, hydrogen, oxygen, nitrogen and sulphur, and the analysis is done to make mass balance calculation for a chemical or thermal process.</a:t>
            </a:r>
          </a:p>
          <a:p>
            <a:pPr algn="just"/>
            <a:r>
              <a:rPr lang="en-IN" sz="2000" dirty="0" smtClean="0">
                <a:solidFill>
                  <a:srgbClr val="002060"/>
                </a:solidFill>
                <a:latin typeface="Bahnschrift SemiBold Condensed" pitchFamily="34" charset="0"/>
              </a:rPr>
              <a:t>Besides, it is necessary to determine ask fraction because of its potentially harmful environmental effects, brought about by the presence of toxic metals such as cadmium, chromium, mercury, nickel, lead and zinc.</a:t>
            </a:r>
            <a:endParaRPr lang="en-IN" sz="2000" dirty="0" smtClean="0">
              <a:solidFill>
                <a:srgbClr val="C00000"/>
              </a:solidFill>
              <a:latin typeface="Bahnschrift SemiBold Condensed" pitchFamily="34" charset="0"/>
            </a:endParaRPr>
          </a:p>
          <a:p>
            <a:pPr algn="just"/>
            <a:r>
              <a:rPr lang="en-IN" sz="2000" dirty="0" smtClean="0">
                <a:solidFill>
                  <a:srgbClr val="C00000"/>
                </a:solidFill>
                <a:latin typeface="Bahnschrift SemiBold Condensed" pitchFamily="34" charset="0"/>
              </a:rPr>
              <a:t>Proximate analysis</a:t>
            </a:r>
            <a:r>
              <a:rPr lang="en-IN" sz="2000" dirty="0" smtClean="0">
                <a:solidFill>
                  <a:srgbClr val="002060"/>
                </a:solidFill>
                <a:latin typeface="Bahnschrift SemiBold Condensed" pitchFamily="34" charset="0"/>
              </a:rPr>
              <a:t>: This is important in evaluating the combustion properties of wastes or a waste or refuse derived fuel. </a:t>
            </a:r>
          </a:p>
          <a:p>
            <a:pPr algn="just"/>
            <a:r>
              <a:rPr lang="en-IN" sz="2000" dirty="0" smtClean="0">
                <a:solidFill>
                  <a:srgbClr val="002060"/>
                </a:solidFill>
                <a:latin typeface="Bahnschrift SemiBold Condensed" pitchFamily="34" charset="0"/>
              </a:rPr>
              <a:t>Moisture content, which adds weight to the waste without increasing its heating value, and the evaporation of water reduces the heat released from the fuel.</a:t>
            </a:r>
          </a:p>
          <a:p>
            <a:endParaRPr lang="en-IN" sz="1800" dirty="0" smtClean="0">
              <a:latin typeface="Bahnschrift SemiBold Condensed" pitchFamily="34" charset="0"/>
            </a:endParaRPr>
          </a:p>
          <a:p>
            <a:endParaRPr lang="en-IN" sz="1800" dirty="0" smtClean="0">
              <a:latin typeface="Bahnschrift SemiBold Condensed" pitchFamily="34" charset="0"/>
            </a:endParaRPr>
          </a:p>
          <a:p>
            <a:endParaRPr lang="en-IN" sz="1800"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CHARACTERISTICS OF WASTES - CHEMICAL</a:t>
            </a:r>
            <a:endParaRPr lang="en-IN" dirty="0"/>
          </a:p>
        </p:txBody>
      </p:sp>
      <p:sp>
        <p:nvSpPr>
          <p:cNvPr id="3" name="Content Placeholder 2"/>
          <p:cNvSpPr>
            <a:spLocks noGrp="1"/>
          </p:cNvSpPr>
          <p:nvPr>
            <p:ph idx="1"/>
          </p:nvPr>
        </p:nvSpPr>
        <p:spPr>
          <a:xfrm>
            <a:off x="214282" y="1142984"/>
            <a:ext cx="8429684" cy="5572140"/>
          </a:xfrm>
          <a:ln>
            <a:solidFill>
              <a:schemeClr val="tx1"/>
            </a:solidFill>
          </a:ln>
        </p:spPr>
        <p:txBody>
          <a:bodyPr>
            <a:normAutofit fontScale="85000" lnSpcReduction="10000"/>
          </a:bodyPr>
          <a:lstStyle/>
          <a:p>
            <a:pPr algn="just"/>
            <a:r>
              <a:rPr lang="en-IN" sz="2000" dirty="0" smtClean="0">
                <a:solidFill>
                  <a:srgbClr val="C00000"/>
                </a:solidFill>
                <a:latin typeface="Bahnschrift SemiBold Condensed" pitchFamily="34" charset="0"/>
              </a:rPr>
              <a:t>Lipids:</a:t>
            </a:r>
            <a:r>
              <a:rPr lang="en-IN" sz="2000" dirty="0" smtClean="0">
                <a:solidFill>
                  <a:srgbClr val="002060"/>
                </a:solidFill>
                <a:latin typeface="Bahnschrift SemiBold Condensed" pitchFamily="34" charset="0"/>
              </a:rPr>
              <a:t> This class of compounds includes fats, oils and grease, and the principal sources of lipids are garbage, cooking oils and fats. </a:t>
            </a:r>
          </a:p>
          <a:p>
            <a:pPr algn="just"/>
            <a:r>
              <a:rPr lang="en-IN" sz="2000" dirty="0" smtClean="0">
                <a:solidFill>
                  <a:srgbClr val="002060"/>
                </a:solidFill>
                <a:latin typeface="Bahnschrift SemiBold Condensed" pitchFamily="34" charset="0"/>
              </a:rPr>
              <a:t>Lipids have high heating values, about 38,000 kJ/kg (kilojoules per kilogram), which makes waste with high lipid content suitable for energy recovery. Since lipids become liquid at temperatures slightly above ambient, they add to the liquid content during waste decomposition. </a:t>
            </a:r>
          </a:p>
          <a:p>
            <a:pPr algn="just"/>
            <a:r>
              <a:rPr lang="en-IN" sz="2000" dirty="0" smtClean="0">
                <a:solidFill>
                  <a:srgbClr val="002060"/>
                </a:solidFill>
                <a:latin typeface="Bahnschrift SemiBold Condensed" pitchFamily="34" charset="0"/>
              </a:rPr>
              <a:t>Though they are biodegradable, the rate of biodegradation is relatively slow because lipids have a low solubility in water.</a:t>
            </a:r>
          </a:p>
          <a:p>
            <a:pPr algn="just"/>
            <a:r>
              <a:rPr lang="en-IN" sz="2100" dirty="0" smtClean="0">
                <a:solidFill>
                  <a:srgbClr val="C00000"/>
                </a:solidFill>
                <a:latin typeface="Bahnschrift SemiBold Condensed" pitchFamily="34" charset="0"/>
              </a:rPr>
              <a:t>Natural fibres: </a:t>
            </a:r>
            <a:r>
              <a:rPr lang="en-IN" sz="2100" dirty="0" smtClean="0">
                <a:solidFill>
                  <a:srgbClr val="002060"/>
                </a:solidFill>
                <a:latin typeface="Bahnschrift SemiBold Condensed" pitchFamily="34" charset="0"/>
              </a:rPr>
              <a:t>These are found in paper products, food and yard wastes and include the natural compounds, cellulose and lignin, that are resistant to biodegradation. (Note that paper is almost 100% cellulose, cotton over 95% and wood products over 40%.) </a:t>
            </a:r>
          </a:p>
          <a:p>
            <a:pPr algn="just"/>
            <a:r>
              <a:rPr lang="en-IN" sz="2100" dirty="0" smtClean="0">
                <a:solidFill>
                  <a:srgbClr val="002060"/>
                </a:solidFill>
                <a:latin typeface="Bahnschrift SemiBold Condensed" pitchFamily="34" charset="0"/>
              </a:rPr>
              <a:t>Because they are a highly combustible solid waste, having a high proportion of paper and wood products, they are suitable for incineration. Calorific values of oven-dried paper products are in the range of 12,000 -18,000 kJ/kg and of wood about 20,000 kJ/kg, i.e., about half that for fuel oil, which is 44,200 kJ/kg.</a:t>
            </a:r>
          </a:p>
          <a:p>
            <a:endParaRPr lang="en-IN" sz="1800" dirty="0" smtClean="0">
              <a:latin typeface="Bahnschrift SemiBold Condensed" pitchFamily="34" charset="0"/>
            </a:endParaRPr>
          </a:p>
          <a:p>
            <a:endParaRPr lang="en-IN" sz="1800"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CHARACTERISTICS OF WASTES - BIOLOGICAL</a:t>
            </a:r>
            <a:endParaRPr lang="en-IN" dirty="0"/>
          </a:p>
        </p:txBody>
      </p:sp>
      <p:sp>
        <p:nvSpPr>
          <p:cNvPr id="3" name="Content Placeholder 2"/>
          <p:cNvSpPr>
            <a:spLocks noGrp="1"/>
          </p:cNvSpPr>
          <p:nvPr>
            <p:ph idx="1"/>
          </p:nvPr>
        </p:nvSpPr>
        <p:spPr>
          <a:xfrm>
            <a:off x="214282" y="1142984"/>
            <a:ext cx="8429684" cy="5572140"/>
          </a:xfrm>
          <a:ln>
            <a:solidFill>
              <a:schemeClr val="tx1"/>
            </a:solidFill>
          </a:ln>
        </p:spPr>
        <p:txBody>
          <a:bodyPr>
            <a:normAutofit/>
          </a:bodyPr>
          <a:lstStyle/>
          <a:p>
            <a:r>
              <a:rPr lang="en-IN" sz="1800" dirty="0" smtClean="0">
                <a:latin typeface="Bahnschrift SemiBold Condensed" pitchFamily="34" charset="0"/>
              </a:rPr>
              <a:t>Biodegradability</a:t>
            </a:r>
          </a:p>
          <a:p>
            <a:r>
              <a:rPr lang="en-IN" sz="1800" dirty="0" smtClean="0">
                <a:latin typeface="Bahnschrift SemiBold Condensed" pitchFamily="34" charset="0"/>
              </a:rPr>
              <a:t>Organic fraction often equated with the volatile solids content of the waste. However not all organic materials are easily degradable,</a:t>
            </a:r>
          </a:p>
          <a:p>
            <a:r>
              <a:rPr lang="en-IN" sz="1800" dirty="0" smtClean="0">
                <a:latin typeface="Bahnschrift SemiBold Condensed" pitchFamily="34" charset="0"/>
              </a:rPr>
              <a:t>Degradation produces odours</a:t>
            </a:r>
          </a:p>
          <a:p>
            <a:pPr>
              <a:buFont typeface="Wingdings" pitchFamily="2" charset="2"/>
              <a:buChar char="§"/>
            </a:pPr>
            <a:r>
              <a:rPr lang="en-IN" sz="1800" dirty="0" smtClean="0">
                <a:latin typeface="Bahnschrift SemiBold Condensed" pitchFamily="34" charset="0"/>
              </a:rPr>
              <a:t>Hydrogen </a:t>
            </a:r>
            <a:r>
              <a:rPr lang="en-IN" sz="1800" dirty="0" err="1" smtClean="0">
                <a:latin typeface="Bahnschrift SemiBold Condensed" pitchFamily="34" charset="0"/>
              </a:rPr>
              <a:t>sulfide</a:t>
            </a:r>
            <a:r>
              <a:rPr lang="en-IN" sz="1800" dirty="0" smtClean="0">
                <a:latin typeface="Bahnschrift SemiBold Condensed" pitchFamily="34" charset="0"/>
              </a:rPr>
              <a:t> H</a:t>
            </a:r>
            <a:r>
              <a:rPr lang="en-IN" sz="1800" baseline="-25000" dirty="0" smtClean="0">
                <a:latin typeface="Bahnschrift SemiBold Condensed" pitchFamily="34" charset="0"/>
              </a:rPr>
              <a:t>2</a:t>
            </a:r>
            <a:r>
              <a:rPr lang="en-IN" sz="1800" dirty="0" smtClean="0">
                <a:latin typeface="Bahnschrift SemiBold Condensed" pitchFamily="34" charset="0"/>
              </a:rPr>
              <a:t>S (rotten eggs)</a:t>
            </a:r>
          </a:p>
          <a:p>
            <a:pPr>
              <a:buFont typeface="Wingdings" pitchFamily="2" charset="2"/>
              <a:buChar char="§"/>
            </a:pPr>
            <a:r>
              <a:rPr lang="en-IN" sz="1800" dirty="0" smtClean="0">
                <a:latin typeface="Bahnschrift SemiBold Condensed" pitchFamily="34" charset="0"/>
              </a:rPr>
              <a:t>Methyl </a:t>
            </a:r>
            <a:r>
              <a:rPr lang="en-IN" sz="1800" dirty="0" err="1" smtClean="0">
                <a:latin typeface="Bahnschrift SemiBold Condensed" pitchFamily="34" charset="0"/>
              </a:rPr>
              <a:t>mercaptans</a:t>
            </a:r>
            <a:endParaRPr lang="en-IN" sz="1800" dirty="0" smtClean="0">
              <a:latin typeface="Bahnschrift SemiBold Condensed" pitchFamily="34" charset="0"/>
            </a:endParaRPr>
          </a:p>
          <a:p>
            <a:pPr>
              <a:buFont typeface="Wingdings" pitchFamily="2" charset="2"/>
              <a:buChar char="§"/>
            </a:pPr>
            <a:r>
              <a:rPr lang="en-IN" sz="1800" dirty="0" err="1" smtClean="0">
                <a:latin typeface="Bahnschrift SemiBold Condensed" pitchFamily="34" charset="0"/>
              </a:rPr>
              <a:t>Aminobutyric</a:t>
            </a:r>
            <a:r>
              <a:rPr lang="en-IN" sz="1800" dirty="0" smtClean="0">
                <a:latin typeface="Bahnschrift SemiBold Condensed" pitchFamily="34" charset="0"/>
              </a:rPr>
              <a:t> acid</a:t>
            </a:r>
          </a:p>
          <a:p>
            <a:pPr>
              <a:buFont typeface="Wingdings" pitchFamily="2" charset="2"/>
              <a:buChar char="§"/>
            </a:pPr>
            <a:r>
              <a:rPr lang="en-IN" sz="1800" dirty="0" smtClean="0">
                <a:latin typeface="Bahnschrift SemiBold Condensed" pitchFamily="34" charset="0"/>
              </a:rPr>
              <a:t>Methane is odourless</a:t>
            </a:r>
          </a:p>
          <a:p>
            <a:r>
              <a:rPr lang="en-IN" sz="1800" dirty="0" smtClean="0">
                <a:latin typeface="Bahnschrift SemiBold Condensed" pitchFamily="34" charset="0"/>
              </a:rPr>
              <a:t>Attract flies, vermin, rodents.</a:t>
            </a:r>
          </a:p>
          <a:p>
            <a:endParaRPr lang="en-IN" sz="1800" dirty="0" smtClean="0">
              <a:latin typeface="Bahnschrift SemiBold Condensed" pitchFamily="34" charset="0"/>
            </a:endParaRPr>
          </a:p>
          <a:p>
            <a:endParaRPr lang="en-IN" sz="1800" dirty="0" smtClean="0">
              <a:latin typeface="Bahnschrift SemiBold Condensed" pitchFamily="34" charset="0"/>
            </a:endParaRPr>
          </a:p>
          <a:p>
            <a:endParaRPr lang="en-IN" sz="1800"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dirty="0" smtClean="0"/>
              <a:t>PUBLIC HEALTH EFFECT</a:t>
            </a:r>
            <a:endParaRPr lang="en-IN" dirty="0"/>
          </a:p>
        </p:txBody>
      </p:sp>
      <p:sp>
        <p:nvSpPr>
          <p:cNvPr id="3" name="Content Placeholder 2"/>
          <p:cNvSpPr>
            <a:spLocks noGrp="1"/>
          </p:cNvSpPr>
          <p:nvPr>
            <p:ph idx="1"/>
          </p:nvPr>
        </p:nvSpPr>
        <p:spPr>
          <a:xfrm>
            <a:off x="214282" y="1142984"/>
            <a:ext cx="8429684" cy="5572140"/>
          </a:xfrm>
          <a:ln>
            <a:solidFill>
              <a:schemeClr val="tx1"/>
            </a:solidFill>
          </a:ln>
        </p:spPr>
        <p:txBody>
          <a:bodyPr>
            <a:normAutofit/>
          </a:bodyPr>
          <a:lstStyle/>
          <a:p>
            <a:pPr algn="just"/>
            <a:r>
              <a:rPr lang="en-IN" sz="2000" dirty="0" smtClean="0">
                <a:solidFill>
                  <a:srgbClr val="C00000"/>
                </a:solidFill>
                <a:latin typeface="Bahnschrift SemiBold Condensed" pitchFamily="34" charset="0"/>
              </a:rPr>
              <a:t>Public health effect: </a:t>
            </a:r>
            <a:r>
              <a:rPr lang="en-IN" sz="1800" dirty="0" smtClean="0">
                <a:solidFill>
                  <a:srgbClr val="002060"/>
                </a:solidFill>
                <a:latin typeface="Bahnschrift SemiBold Condensed" pitchFamily="34" charset="0"/>
              </a:rPr>
              <a:t>The volume of waste is increasing rapidly as a result of increasing population and improving economic conditions in various localities. This increased volume of wastes is posing serious problems due to insufficient workforce and other constraints in disposing of it properly. What are the consequences of improper management and handling of wastes? Consider the following: </a:t>
            </a:r>
          </a:p>
          <a:p>
            <a:pPr algn="just"/>
            <a:r>
              <a:rPr lang="en-IN" sz="1800" dirty="0" smtClean="0">
                <a:solidFill>
                  <a:srgbClr val="002060"/>
                </a:solidFill>
                <a:latin typeface="Bahnschrift SemiBold Condensed" pitchFamily="34" charset="0"/>
              </a:rPr>
              <a:t>1. Disease vectors and pathways</a:t>
            </a:r>
          </a:p>
          <a:p>
            <a:pPr algn="just"/>
            <a:r>
              <a:rPr lang="en-IN" sz="1800" dirty="0" smtClean="0">
                <a:solidFill>
                  <a:srgbClr val="002060"/>
                </a:solidFill>
                <a:latin typeface="Bahnschrift SemiBold Condensed" pitchFamily="34" charset="0"/>
              </a:rPr>
              <a:t>2. Flies</a:t>
            </a:r>
          </a:p>
          <a:p>
            <a:pPr algn="just"/>
            <a:r>
              <a:rPr lang="en-IN" sz="1800" dirty="0" smtClean="0">
                <a:solidFill>
                  <a:srgbClr val="002060"/>
                </a:solidFill>
                <a:latin typeface="Bahnschrift SemiBold Condensed" pitchFamily="34" charset="0"/>
              </a:rPr>
              <a:t>3. Mosquitoes</a:t>
            </a:r>
          </a:p>
          <a:p>
            <a:pPr algn="just"/>
            <a:r>
              <a:rPr lang="en-IN" sz="1800" dirty="0" smtClean="0">
                <a:solidFill>
                  <a:srgbClr val="002060"/>
                </a:solidFill>
                <a:latin typeface="Bahnschrift SemiBold Condensed" pitchFamily="34" charset="0"/>
              </a:rPr>
              <a:t>4. Roaches</a:t>
            </a:r>
          </a:p>
          <a:p>
            <a:pPr algn="just"/>
            <a:r>
              <a:rPr lang="en-IN" sz="1800" dirty="0" smtClean="0">
                <a:solidFill>
                  <a:srgbClr val="002060"/>
                </a:solidFill>
                <a:latin typeface="Bahnschrift SemiBold Condensed" pitchFamily="34" charset="0"/>
              </a:rPr>
              <a:t>5. Rodents</a:t>
            </a:r>
          </a:p>
          <a:p>
            <a:pPr algn="just"/>
            <a:r>
              <a:rPr lang="en-IN" sz="1800" dirty="0" smtClean="0">
                <a:solidFill>
                  <a:srgbClr val="002060"/>
                </a:solidFill>
                <a:latin typeface="Bahnschrift SemiBold Condensed" pitchFamily="34" charset="0"/>
              </a:rPr>
              <a:t>6. Occupational hazards</a:t>
            </a:r>
          </a:p>
          <a:p>
            <a:pPr algn="just"/>
            <a:r>
              <a:rPr lang="en-IN" sz="1800" dirty="0" smtClean="0">
                <a:solidFill>
                  <a:srgbClr val="002060"/>
                </a:solidFill>
                <a:latin typeface="Bahnschrift SemiBold Condensed" pitchFamily="34" charset="0"/>
              </a:rPr>
              <a:t>7. Animals</a:t>
            </a:r>
          </a:p>
          <a:p>
            <a:endParaRPr lang="en-IN" sz="1800" dirty="0" smtClean="0">
              <a:latin typeface="Bahnschrift SemiBold Condensed" pitchFamily="34" charset="0"/>
            </a:endParaRPr>
          </a:p>
          <a:p>
            <a:endParaRPr lang="en-IN" sz="1800"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dirty="0" smtClean="0"/>
              <a:t>PUBLIC HEALTH EFFECT</a:t>
            </a:r>
            <a:endParaRPr lang="en-IN" dirty="0"/>
          </a:p>
        </p:txBody>
      </p:sp>
      <p:sp>
        <p:nvSpPr>
          <p:cNvPr id="3" name="Content Placeholder 2"/>
          <p:cNvSpPr>
            <a:spLocks noGrp="1"/>
          </p:cNvSpPr>
          <p:nvPr>
            <p:ph idx="1"/>
          </p:nvPr>
        </p:nvSpPr>
        <p:spPr>
          <a:xfrm>
            <a:off x="214282" y="1142984"/>
            <a:ext cx="8786874" cy="5572140"/>
          </a:xfrm>
          <a:ln>
            <a:noFill/>
          </a:ln>
        </p:spPr>
        <p:txBody>
          <a:bodyPr>
            <a:normAutofit fontScale="92500" lnSpcReduction="20000"/>
          </a:bodyPr>
          <a:lstStyle/>
          <a:p>
            <a:pPr algn="just"/>
            <a:r>
              <a:rPr lang="en-IN" sz="1800" dirty="0" smtClean="0">
                <a:solidFill>
                  <a:srgbClr val="C00000"/>
                </a:solidFill>
                <a:latin typeface="Bahnschrift SemiBold Condensed" pitchFamily="34" charset="0"/>
              </a:rPr>
              <a:t>1. Disease vectors and pathways: </a:t>
            </a:r>
            <a:r>
              <a:rPr lang="en-IN" sz="1800" dirty="0" smtClean="0">
                <a:solidFill>
                  <a:srgbClr val="002060"/>
                </a:solidFill>
                <a:latin typeface="Bahnschrift SemiBold Condensed" pitchFamily="34" charset="0"/>
              </a:rPr>
              <a:t>Wastes dumped indiscriminately provide the food and environment for thriving populations of vermin, which are the agents of various diseases. </a:t>
            </a:r>
          </a:p>
          <a:p>
            <a:pPr algn="just"/>
            <a:r>
              <a:rPr lang="en-IN" sz="1800" dirty="0" smtClean="0">
                <a:solidFill>
                  <a:srgbClr val="002060"/>
                </a:solidFill>
                <a:latin typeface="Bahnschrift SemiBold Condensed" pitchFamily="34" charset="0"/>
              </a:rPr>
              <a:t>The pathways of pathogen transmission from wastes to humans are mostly indirect through insects – flies, mosquitoes and roaches and animals – rodents and pigs. </a:t>
            </a:r>
          </a:p>
          <a:p>
            <a:pPr algn="just"/>
            <a:r>
              <a:rPr lang="en-IN" sz="1800" dirty="0" smtClean="0">
                <a:solidFill>
                  <a:srgbClr val="002060"/>
                </a:solidFill>
                <a:latin typeface="Bahnschrift SemiBold Condensed" pitchFamily="34" charset="0"/>
              </a:rPr>
              <a:t>Diseases become a public health problem when they are present in the human and animal population of surrounding communities, or if a carrier transmits the etiological agent from host to receptor. </a:t>
            </a:r>
          </a:p>
          <a:p>
            <a:pPr algn="just"/>
            <a:r>
              <a:rPr lang="en-IN" sz="1800" dirty="0" smtClean="0">
                <a:solidFill>
                  <a:srgbClr val="C00000"/>
                </a:solidFill>
                <a:latin typeface="Bahnschrift SemiBold Condensed" pitchFamily="34" charset="0"/>
              </a:rPr>
              <a:t>2. Flies : </a:t>
            </a:r>
            <a:r>
              <a:rPr lang="en-IN" sz="1800" dirty="0" smtClean="0">
                <a:solidFill>
                  <a:srgbClr val="002060"/>
                </a:solidFill>
                <a:latin typeface="Bahnschrift SemiBold Condensed" pitchFamily="34" charset="0"/>
              </a:rPr>
              <a:t>Most common in this category is the housefly, which transmits typhoid, </a:t>
            </a:r>
            <a:r>
              <a:rPr lang="en-IN" sz="1800" dirty="0" err="1" smtClean="0">
                <a:solidFill>
                  <a:srgbClr val="002060"/>
                </a:solidFill>
                <a:latin typeface="Bahnschrift SemiBold Condensed" pitchFamily="34" charset="0"/>
              </a:rPr>
              <a:t>salmonellosis</a:t>
            </a:r>
            <a:r>
              <a:rPr lang="en-IN" sz="1800" dirty="0" smtClean="0">
                <a:solidFill>
                  <a:srgbClr val="002060"/>
                </a:solidFill>
                <a:latin typeface="Bahnschrift SemiBold Condensed" pitchFamily="34" charset="0"/>
              </a:rPr>
              <a:t>, gastro-enteritis and dysentery. Flies have a flight range of about 10 km, and therefore, they are able to spread their influence over a relatively wide area. </a:t>
            </a:r>
          </a:p>
          <a:p>
            <a:pPr algn="just"/>
            <a:r>
              <a:rPr lang="en-IN" sz="1800" dirty="0" smtClean="0">
                <a:solidFill>
                  <a:srgbClr val="002060"/>
                </a:solidFill>
                <a:latin typeface="Bahnschrift SemiBold Condensed" pitchFamily="34" charset="0"/>
              </a:rPr>
              <a:t>The four stages in their life-cycle are egg, larva, pupa and adult. Eggs are deposited in the warm, moist environment of decomposing food wastes. </a:t>
            </a:r>
          </a:p>
          <a:p>
            <a:pPr algn="just"/>
            <a:r>
              <a:rPr lang="en-IN" sz="1800" dirty="0" smtClean="0">
                <a:solidFill>
                  <a:srgbClr val="002060"/>
                </a:solidFill>
                <a:latin typeface="Bahnschrift SemiBold Condensed" pitchFamily="34" charset="0"/>
              </a:rPr>
              <a:t>When they hatch, the larvae feed on the organic material, until certain maturity is reached, at which time they migrate from the waste to the soil of other dry loose material before being transformed into pupae. </a:t>
            </a:r>
          </a:p>
          <a:p>
            <a:pPr algn="just"/>
            <a:r>
              <a:rPr lang="en-IN" sz="1800" dirty="0" smtClean="0">
                <a:solidFill>
                  <a:srgbClr val="002060"/>
                </a:solidFill>
                <a:latin typeface="Bahnschrift SemiBold Condensed" pitchFamily="34" charset="0"/>
              </a:rPr>
              <a:t>The pupae are inactive until the adult-fly emerges. The migration of larvae within 4 to 10 days provides the clue to an effective control measure, necessitating the removal of waste before migration of larvae. </a:t>
            </a:r>
          </a:p>
          <a:p>
            <a:endParaRPr lang="en-IN" sz="1800" dirty="0" smtClean="0">
              <a:latin typeface="Bahnschrift SemiBold Condensed" pitchFamily="34" charset="0"/>
            </a:endParaRPr>
          </a:p>
          <a:p>
            <a:endParaRPr lang="en-IN" sz="1800"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dirty="0" smtClean="0"/>
              <a:t>PUBLIC HEALTH EFFECT</a:t>
            </a:r>
            <a:endParaRPr lang="en-IN" dirty="0"/>
          </a:p>
        </p:txBody>
      </p:sp>
      <p:sp>
        <p:nvSpPr>
          <p:cNvPr id="3" name="Content Placeholder 2"/>
          <p:cNvSpPr>
            <a:spLocks noGrp="1"/>
          </p:cNvSpPr>
          <p:nvPr>
            <p:ph idx="1"/>
          </p:nvPr>
        </p:nvSpPr>
        <p:spPr>
          <a:xfrm>
            <a:off x="214282" y="1142984"/>
            <a:ext cx="8715436" cy="5572140"/>
          </a:xfrm>
          <a:ln>
            <a:noFill/>
          </a:ln>
        </p:spPr>
        <p:txBody>
          <a:bodyPr>
            <a:normAutofit/>
          </a:bodyPr>
          <a:lstStyle/>
          <a:p>
            <a:pPr algn="just"/>
            <a:r>
              <a:rPr lang="en-IN" sz="1800" dirty="0" smtClean="0">
                <a:solidFill>
                  <a:srgbClr val="C00000"/>
                </a:solidFill>
                <a:latin typeface="Bahnschrift SemiBold Condensed" pitchFamily="34" charset="0"/>
              </a:rPr>
              <a:t>3. Mosquitoes:  </a:t>
            </a:r>
            <a:r>
              <a:rPr lang="en-IN" sz="1800" dirty="0" smtClean="0">
                <a:solidFill>
                  <a:srgbClr val="002060"/>
                </a:solidFill>
                <a:latin typeface="Bahnschrift SemiBold Condensed" pitchFamily="34" charset="0"/>
              </a:rPr>
              <a:t>They transmit diseases such as malaria, </a:t>
            </a:r>
            <a:r>
              <a:rPr lang="en-IN" sz="1800" dirty="0" err="1" smtClean="0">
                <a:solidFill>
                  <a:srgbClr val="002060"/>
                </a:solidFill>
                <a:latin typeface="Bahnschrift SemiBold Condensed" pitchFamily="34" charset="0"/>
              </a:rPr>
              <a:t>filaria</a:t>
            </a:r>
            <a:r>
              <a:rPr lang="en-IN" sz="1800" dirty="0" smtClean="0">
                <a:solidFill>
                  <a:srgbClr val="002060"/>
                </a:solidFill>
                <a:latin typeface="Bahnschrift SemiBold Condensed" pitchFamily="34" charset="0"/>
              </a:rPr>
              <a:t> and dengue fever. Since they breed in stagnant water, control measures should centre on the elimination of breeding places such as tins, cans, tyres, etc. Proper sanitary practices and general cleanliness in the community help eliminate the mosquito problems caused by the mismanagement of solid waste.</a:t>
            </a:r>
          </a:p>
          <a:p>
            <a:pPr algn="just"/>
            <a:r>
              <a:rPr lang="en-IN" sz="1800" dirty="0" smtClean="0">
                <a:solidFill>
                  <a:srgbClr val="C00000"/>
                </a:solidFill>
                <a:latin typeface="Bahnschrift SemiBold Condensed" pitchFamily="34" charset="0"/>
              </a:rPr>
              <a:t>4. Roaches: </a:t>
            </a:r>
            <a:r>
              <a:rPr lang="en-IN" sz="1800" dirty="0" smtClean="0">
                <a:solidFill>
                  <a:srgbClr val="002060"/>
                </a:solidFill>
                <a:latin typeface="Bahnschrift SemiBold Condensed" pitchFamily="34" charset="0"/>
              </a:rPr>
              <a:t>These cause infection by physical contact and can transmit typhoid, cholera and </a:t>
            </a:r>
            <a:r>
              <a:rPr lang="en-IN" sz="1800" dirty="0" err="1" smtClean="0">
                <a:solidFill>
                  <a:srgbClr val="002060"/>
                </a:solidFill>
                <a:latin typeface="Bahnschrift SemiBold Condensed" pitchFamily="34" charset="0"/>
              </a:rPr>
              <a:t>amoebiasis</a:t>
            </a:r>
            <a:r>
              <a:rPr lang="en-IN" sz="1800" dirty="0" smtClean="0">
                <a:solidFill>
                  <a:srgbClr val="002060"/>
                </a:solidFill>
                <a:latin typeface="Bahnschrift SemiBold Condensed" pitchFamily="34" charset="0"/>
              </a:rPr>
              <a:t>. The problems of roaches are associated with the poor storage of solid waste. </a:t>
            </a:r>
          </a:p>
          <a:p>
            <a:pPr algn="just"/>
            <a:r>
              <a:rPr lang="en-IN" sz="1800" dirty="0" smtClean="0">
                <a:solidFill>
                  <a:srgbClr val="C00000"/>
                </a:solidFill>
                <a:latin typeface="Bahnschrift SemiBold Condensed" pitchFamily="34" charset="0"/>
              </a:rPr>
              <a:t>5. Rodents: </a:t>
            </a:r>
            <a:r>
              <a:rPr lang="en-IN" sz="1800" dirty="0" smtClean="0">
                <a:solidFill>
                  <a:srgbClr val="002060"/>
                </a:solidFill>
                <a:latin typeface="Bahnschrift SemiBold Condensed" pitchFamily="34" charset="0"/>
              </a:rPr>
              <a:t>Rodents (rats) proliferate in uncontrolled deposits of solid wastes, which provide a source of food as well as shelter. They are responsible for the spread of diseases such as plague, </a:t>
            </a:r>
            <a:r>
              <a:rPr lang="en-IN" sz="1800" dirty="0" err="1" smtClean="0">
                <a:solidFill>
                  <a:srgbClr val="002060"/>
                </a:solidFill>
                <a:latin typeface="Bahnschrift SemiBold Condensed" pitchFamily="34" charset="0"/>
              </a:rPr>
              <a:t>murine</a:t>
            </a:r>
            <a:r>
              <a:rPr lang="en-IN" sz="1800" dirty="0" smtClean="0">
                <a:solidFill>
                  <a:srgbClr val="002060"/>
                </a:solidFill>
                <a:latin typeface="Bahnschrift SemiBold Condensed" pitchFamily="34" charset="0"/>
              </a:rPr>
              <a:t> typhus, </a:t>
            </a:r>
            <a:r>
              <a:rPr lang="en-IN" sz="1800" dirty="0" err="1" smtClean="0">
                <a:solidFill>
                  <a:srgbClr val="002060"/>
                </a:solidFill>
                <a:latin typeface="Bahnschrift SemiBold Condensed" pitchFamily="34" charset="0"/>
              </a:rPr>
              <a:t>leptospirosis</a:t>
            </a:r>
            <a:r>
              <a:rPr lang="en-IN" sz="1800" dirty="0" smtClean="0">
                <a:solidFill>
                  <a:srgbClr val="002060"/>
                </a:solidFill>
                <a:latin typeface="Bahnschrift SemiBold Condensed" pitchFamily="34" charset="0"/>
              </a:rPr>
              <a:t>, </a:t>
            </a:r>
            <a:r>
              <a:rPr lang="en-IN" sz="1800" dirty="0" err="1" smtClean="0">
                <a:solidFill>
                  <a:srgbClr val="002060"/>
                </a:solidFill>
                <a:latin typeface="Bahnschrift SemiBold Condensed" pitchFamily="34" charset="0"/>
              </a:rPr>
              <a:t>histoplasmosis</a:t>
            </a:r>
            <a:r>
              <a:rPr lang="en-IN" sz="1800" dirty="0" smtClean="0">
                <a:solidFill>
                  <a:srgbClr val="002060"/>
                </a:solidFill>
                <a:latin typeface="Bahnschrift SemiBold Condensed" pitchFamily="34" charset="0"/>
              </a:rPr>
              <a:t>, rat bite fever, </a:t>
            </a:r>
            <a:r>
              <a:rPr lang="en-IN" sz="1800" dirty="0" err="1" smtClean="0">
                <a:solidFill>
                  <a:srgbClr val="002060"/>
                </a:solidFill>
                <a:latin typeface="Bahnschrift SemiBold Condensed" pitchFamily="34" charset="0"/>
              </a:rPr>
              <a:t>dalmonelosis</a:t>
            </a:r>
            <a:r>
              <a:rPr lang="en-IN" sz="1800" dirty="0" smtClean="0">
                <a:solidFill>
                  <a:srgbClr val="002060"/>
                </a:solidFill>
                <a:latin typeface="Bahnschrift SemiBold Condensed" pitchFamily="34" charset="0"/>
              </a:rPr>
              <a:t>, trichinosis, etc. The fleas, which rats carry, also cause many diseases. This problem is associated not only with open dumping but also poor sanitation.</a:t>
            </a:r>
          </a:p>
          <a:p>
            <a:endParaRPr lang="en-IN" sz="1800" dirty="0" smtClean="0">
              <a:latin typeface="Bahnschrift SemiBold Condensed" pitchFamily="34" charset="0"/>
            </a:endParaRPr>
          </a:p>
          <a:p>
            <a:endParaRPr lang="en-IN" sz="1800"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IN" dirty="0" smtClean="0"/>
              <a:t>INTRODUCTION – SOLIDWASTE MANAGEMENT</a:t>
            </a:r>
            <a:endParaRPr lang="en-IN" dirty="0"/>
          </a:p>
        </p:txBody>
      </p:sp>
      <p:sp>
        <p:nvSpPr>
          <p:cNvPr id="3" name="Content Placeholder 2"/>
          <p:cNvSpPr>
            <a:spLocks noGrp="1"/>
          </p:cNvSpPr>
          <p:nvPr>
            <p:ph idx="1"/>
          </p:nvPr>
        </p:nvSpPr>
        <p:spPr>
          <a:xfrm>
            <a:off x="0" y="1142984"/>
            <a:ext cx="4857752" cy="5286412"/>
          </a:xfrm>
        </p:spPr>
        <p:txBody>
          <a:bodyPr>
            <a:normAutofit fontScale="70000" lnSpcReduction="20000"/>
          </a:bodyPr>
          <a:lstStyle/>
          <a:p>
            <a:pPr algn="just"/>
            <a:r>
              <a:rPr lang="en-IN" dirty="0" smtClean="0">
                <a:solidFill>
                  <a:srgbClr val="C00000"/>
                </a:solidFill>
                <a:latin typeface="Bahnschrift SemiBold Condensed" pitchFamily="34" charset="0"/>
              </a:rPr>
              <a:t>Introduction – Solid waste management</a:t>
            </a:r>
            <a:r>
              <a:rPr lang="en-IN" dirty="0" smtClean="0">
                <a:latin typeface="Bahnschrift SemiBold Condensed" pitchFamily="34" charset="0"/>
              </a:rPr>
              <a:t>:  Increased urban population has enhanced the demands for consumables resulting in larger generation of wastes both in volume as well as per capita with less recovery and reuse of solid wastes.</a:t>
            </a:r>
          </a:p>
          <a:p>
            <a:pPr algn="just"/>
            <a:r>
              <a:rPr lang="en-IN" dirty="0" smtClean="0">
                <a:latin typeface="Bahnschrift SemiBold Condensed" pitchFamily="34" charset="0"/>
              </a:rPr>
              <a:t>This increasing volume of waste demands an effective waste management system in terms of collection capacity, Treatment, disposal and after care.</a:t>
            </a:r>
          </a:p>
          <a:p>
            <a:pPr algn="just"/>
            <a:r>
              <a:rPr lang="en-IN" dirty="0" smtClean="0">
                <a:latin typeface="Bahnschrift SemiBold Condensed" pitchFamily="34" charset="0"/>
              </a:rPr>
              <a:t>Thus the necessity for greater </a:t>
            </a:r>
            <a:r>
              <a:rPr lang="en-IN" dirty="0" smtClean="0">
                <a:solidFill>
                  <a:srgbClr val="C00000"/>
                </a:solidFill>
                <a:latin typeface="Bahnschrift SemiBold Condensed" pitchFamily="34" charset="0"/>
              </a:rPr>
              <a:t>investments of human</a:t>
            </a:r>
            <a:r>
              <a:rPr lang="en-IN" dirty="0" smtClean="0">
                <a:latin typeface="Bahnschrift SemiBold Condensed" pitchFamily="34" charset="0"/>
              </a:rPr>
              <a:t>,  </a:t>
            </a:r>
            <a:r>
              <a:rPr lang="en-IN" dirty="0" smtClean="0">
                <a:solidFill>
                  <a:srgbClr val="C00000"/>
                </a:solidFill>
                <a:latin typeface="Bahnschrift SemiBold Condensed" pitchFamily="34" charset="0"/>
              </a:rPr>
              <a:t>technological</a:t>
            </a:r>
            <a:r>
              <a:rPr lang="en-IN" dirty="0" smtClean="0">
                <a:latin typeface="Bahnschrift SemiBold Condensed" pitchFamily="34" charset="0"/>
              </a:rPr>
              <a:t> and </a:t>
            </a:r>
            <a:r>
              <a:rPr lang="en-IN" dirty="0" smtClean="0">
                <a:solidFill>
                  <a:srgbClr val="C00000"/>
                </a:solidFill>
                <a:latin typeface="Bahnschrift SemiBold Condensed" pitchFamily="34" charset="0"/>
              </a:rPr>
              <a:t>financial resources </a:t>
            </a:r>
            <a:r>
              <a:rPr lang="en-IN" dirty="0" smtClean="0">
                <a:latin typeface="Bahnschrift SemiBold Condensed" pitchFamily="34" charset="0"/>
              </a:rPr>
              <a:t>for waste management is pertinent in order to maintain a cleaner and </a:t>
            </a:r>
            <a:r>
              <a:rPr lang="en-IN" dirty="0" smtClean="0">
                <a:solidFill>
                  <a:srgbClr val="C00000"/>
                </a:solidFill>
                <a:latin typeface="Bahnschrift SemiBold Condensed" pitchFamily="34" charset="0"/>
              </a:rPr>
              <a:t>sustainable</a:t>
            </a:r>
            <a:r>
              <a:rPr lang="en-IN" dirty="0" smtClean="0">
                <a:latin typeface="Bahnschrift SemiBold Condensed" pitchFamily="34" charset="0"/>
              </a:rPr>
              <a:t> environment.</a:t>
            </a:r>
          </a:p>
          <a:p>
            <a:endParaRPr lang="en-IN" dirty="0">
              <a:latin typeface="Bahnschrift SemiBold Condensed" pitchFamily="34" charset="0"/>
            </a:endParaRPr>
          </a:p>
        </p:txBody>
      </p:sp>
      <p:pic>
        <p:nvPicPr>
          <p:cNvPr id="1030" name="Picture 6" descr="District Minister visits Zero Waste Management Project at Kumbarakoppal  Karnataka in 2021 | Waste to energy, Zero waste management, Waste management  system"/>
          <p:cNvPicPr>
            <a:picLocks noChangeAspect="1" noChangeArrowheads="1"/>
          </p:cNvPicPr>
          <p:nvPr/>
        </p:nvPicPr>
        <p:blipFill>
          <a:blip r:embed="rId2" cstate="print"/>
          <a:srcRect/>
          <a:stretch>
            <a:fillRect/>
          </a:stretch>
        </p:blipFill>
        <p:spPr bwMode="auto">
          <a:xfrm>
            <a:off x="5000628" y="2000240"/>
            <a:ext cx="3969147" cy="3071834"/>
          </a:xfrm>
          <a:prstGeom prst="rect">
            <a:avLst/>
          </a:prstGeom>
          <a:noFill/>
        </p:spPr>
      </p:pic>
      <p:sp>
        <p:nvSpPr>
          <p:cNvPr id="7" name="TextBox 6"/>
          <p:cNvSpPr txBox="1"/>
          <p:nvPr/>
        </p:nvSpPr>
        <p:spPr>
          <a:xfrm>
            <a:off x="5214942" y="1571612"/>
            <a:ext cx="3900427" cy="338554"/>
          </a:xfrm>
          <a:prstGeom prst="rect">
            <a:avLst/>
          </a:prstGeom>
          <a:noFill/>
        </p:spPr>
        <p:txBody>
          <a:bodyPr wrap="none" rtlCol="0">
            <a:spAutoFit/>
          </a:bodyPr>
          <a:lstStyle/>
          <a:p>
            <a:r>
              <a:rPr lang="en-IN" sz="1600" dirty="0" smtClean="0">
                <a:solidFill>
                  <a:srgbClr val="C00000"/>
                </a:solidFill>
                <a:latin typeface="Bahnschrift SemiBold" pitchFamily="34" charset="0"/>
              </a:rPr>
              <a:t>SOLID WASTE MANAGEMENT/ PROCESS</a:t>
            </a:r>
            <a:endParaRPr lang="en-IN" sz="1600" dirty="0">
              <a:solidFill>
                <a:srgbClr val="C00000"/>
              </a:solidFill>
              <a:latin typeface="Bahnschrift SemiBold"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dirty="0" smtClean="0"/>
              <a:t>PUBLIC HEALTH EFFECT</a:t>
            </a:r>
            <a:endParaRPr lang="en-IN" dirty="0"/>
          </a:p>
        </p:txBody>
      </p:sp>
      <p:sp>
        <p:nvSpPr>
          <p:cNvPr id="3" name="Content Placeholder 2"/>
          <p:cNvSpPr>
            <a:spLocks noGrp="1"/>
          </p:cNvSpPr>
          <p:nvPr>
            <p:ph idx="1"/>
          </p:nvPr>
        </p:nvSpPr>
        <p:spPr>
          <a:xfrm>
            <a:off x="214282" y="1142984"/>
            <a:ext cx="8929718" cy="5572140"/>
          </a:xfrm>
          <a:ln>
            <a:noFill/>
          </a:ln>
        </p:spPr>
        <p:txBody>
          <a:bodyPr>
            <a:normAutofit/>
          </a:bodyPr>
          <a:lstStyle/>
          <a:p>
            <a:pPr algn="just"/>
            <a:r>
              <a:rPr lang="en-IN" sz="1800" dirty="0" smtClean="0">
                <a:solidFill>
                  <a:srgbClr val="C00000"/>
                </a:solidFill>
                <a:latin typeface="Bahnschrift SemiBold Condensed" pitchFamily="34" charset="0"/>
              </a:rPr>
              <a:t>6</a:t>
            </a:r>
            <a:r>
              <a:rPr lang="en-IN" sz="1800" dirty="0" smtClean="0">
                <a:solidFill>
                  <a:srgbClr val="002060"/>
                </a:solidFill>
                <a:latin typeface="Bahnschrift SemiBold Condensed" pitchFamily="34" charset="0"/>
              </a:rPr>
              <a:t>. </a:t>
            </a:r>
            <a:r>
              <a:rPr lang="en-IN" sz="1800" dirty="0" smtClean="0">
                <a:solidFill>
                  <a:srgbClr val="C00000"/>
                </a:solidFill>
                <a:latin typeface="Bahnschrift SemiBold Condensed" pitchFamily="34" charset="0"/>
              </a:rPr>
              <a:t>Occupational hazards:  </a:t>
            </a:r>
            <a:r>
              <a:rPr lang="en-IN" sz="1800" dirty="0" smtClean="0">
                <a:solidFill>
                  <a:srgbClr val="002060"/>
                </a:solidFill>
                <a:latin typeface="Bahnschrift SemiBold Condensed" pitchFamily="34" charset="0"/>
              </a:rPr>
              <a:t>Workers handling wastes are at risk of accidents related to the nature of material and lack of safety precautions. The sharp edges of glass and metal and poorly constructed storage containers may inflict injuries to workers. It is, therefore, necessary for waste handlers to wear gloves, masks and be vaccinated.</a:t>
            </a:r>
          </a:p>
          <a:p>
            <a:pPr algn="just"/>
            <a:r>
              <a:rPr lang="en-IN" sz="1800" dirty="0" smtClean="0">
                <a:solidFill>
                  <a:srgbClr val="C00000"/>
                </a:solidFill>
                <a:latin typeface="Bahnschrift SemiBold Condensed" pitchFamily="34" charset="0"/>
              </a:rPr>
              <a:t>7. Animals: </a:t>
            </a:r>
            <a:r>
              <a:rPr lang="en-IN" sz="1800" dirty="0" smtClean="0">
                <a:solidFill>
                  <a:srgbClr val="002060"/>
                </a:solidFill>
                <a:latin typeface="Bahnschrift SemiBold Condensed" pitchFamily="34" charset="0"/>
              </a:rPr>
              <a:t>Apart from rodents, some animals (e.g., dogs, cats, pigs, etc.) also act as carriers of disease. For example, pigs are involved in the spread of diseases like trichinosis, cysticerosis and toxoplasmosis, which are transmitted through infected pork, eaten either in raw state or improperly cooked. Solid wastes, when fed to pigs, should be properly treated (cooked at 100 C for at least 50 minutes with suitable equipment). </a:t>
            </a:r>
          </a:p>
          <a:p>
            <a:endParaRPr lang="en-IN" sz="1800" dirty="0" smtClean="0">
              <a:latin typeface="Bahnschrift SemiBold Condensed" pitchFamily="34" charset="0"/>
            </a:endParaRPr>
          </a:p>
          <a:p>
            <a:endParaRPr lang="en-IN" sz="1800"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ENVIRONMENTAL EFFECT</a:t>
            </a:r>
            <a:endParaRPr lang="en-IN" dirty="0"/>
          </a:p>
        </p:txBody>
      </p:sp>
      <p:sp>
        <p:nvSpPr>
          <p:cNvPr id="3" name="Content Placeholder 2"/>
          <p:cNvSpPr>
            <a:spLocks noGrp="1"/>
          </p:cNvSpPr>
          <p:nvPr>
            <p:ph idx="1"/>
          </p:nvPr>
        </p:nvSpPr>
        <p:spPr>
          <a:xfrm>
            <a:off x="285720" y="1214422"/>
            <a:ext cx="8643998" cy="5429288"/>
          </a:xfrm>
        </p:spPr>
        <p:txBody>
          <a:bodyPr>
            <a:normAutofit/>
          </a:bodyPr>
          <a:lstStyle/>
          <a:p>
            <a:pPr algn="just"/>
            <a:r>
              <a:rPr lang="en-IN" sz="1800" dirty="0" smtClean="0">
                <a:latin typeface="Bahnschrift SemiBold Condensed" pitchFamily="34" charset="0"/>
              </a:rPr>
              <a:t>Environmental effect:  inadequate and improper waste management causes adverse environmental effects such as the following:</a:t>
            </a:r>
          </a:p>
          <a:p>
            <a:pPr algn="just"/>
            <a:r>
              <a:rPr lang="en-IN" sz="1800" dirty="0" smtClean="0">
                <a:latin typeface="Bahnschrift SemiBold Condensed" pitchFamily="34" charset="0"/>
              </a:rPr>
              <a:t>1. Air pollution:</a:t>
            </a:r>
          </a:p>
          <a:p>
            <a:pPr algn="just"/>
            <a:r>
              <a:rPr lang="en-IN" sz="1800" dirty="0" smtClean="0">
                <a:latin typeface="Bahnschrift SemiBold Condensed" pitchFamily="34" charset="0"/>
              </a:rPr>
              <a:t>2. Water and land pollution:</a:t>
            </a:r>
          </a:p>
          <a:p>
            <a:pPr algn="just"/>
            <a:r>
              <a:rPr lang="en-IN" sz="1800" dirty="0" smtClean="0">
                <a:latin typeface="Bahnschrift SemiBold Condensed" pitchFamily="34" charset="0"/>
              </a:rPr>
              <a:t>3. Visual pollution:</a:t>
            </a:r>
          </a:p>
          <a:p>
            <a:pPr algn="just"/>
            <a:r>
              <a:rPr lang="en-IN" sz="1800" dirty="0" smtClean="0">
                <a:latin typeface="Bahnschrift SemiBold Condensed" pitchFamily="34" charset="0"/>
              </a:rPr>
              <a:t>4. Noise pollution</a:t>
            </a:r>
          </a:p>
          <a:p>
            <a:pPr algn="just"/>
            <a:r>
              <a:rPr lang="en-IN" sz="1800" dirty="0" smtClean="0">
                <a:latin typeface="Bahnschrift SemiBold Condensed" pitchFamily="34" charset="0"/>
              </a:rPr>
              <a:t>5. Odour pollution</a:t>
            </a:r>
          </a:p>
          <a:p>
            <a:pPr algn="just"/>
            <a:r>
              <a:rPr lang="en-IN" sz="1800" dirty="0" smtClean="0">
                <a:latin typeface="Bahnschrift SemiBold Condensed" pitchFamily="34" charset="0"/>
              </a:rPr>
              <a:t>6. Explosion hazards</a:t>
            </a:r>
            <a:endParaRPr lang="en-IN" sz="1800"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ENVIRONMENTAL EFFECT</a:t>
            </a:r>
            <a:endParaRPr lang="en-IN" dirty="0"/>
          </a:p>
        </p:txBody>
      </p:sp>
      <p:sp>
        <p:nvSpPr>
          <p:cNvPr id="3" name="Content Placeholder 2"/>
          <p:cNvSpPr>
            <a:spLocks noGrp="1"/>
          </p:cNvSpPr>
          <p:nvPr>
            <p:ph idx="1"/>
          </p:nvPr>
        </p:nvSpPr>
        <p:spPr>
          <a:xfrm>
            <a:off x="285720" y="1214422"/>
            <a:ext cx="8858280" cy="5429288"/>
          </a:xfrm>
        </p:spPr>
        <p:txBody>
          <a:bodyPr>
            <a:normAutofit/>
          </a:bodyPr>
          <a:lstStyle/>
          <a:p>
            <a:pPr algn="just"/>
            <a:r>
              <a:rPr lang="en-IN" sz="1800" dirty="0" smtClean="0">
                <a:solidFill>
                  <a:srgbClr val="C00000"/>
                </a:solidFill>
                <a:latin typeface="Bahnschrift SemiBold Condensed" pitchFamily="34" charset="0"/>
              </a:rPr>
              <a:t>1. Air pollution: </a:t>
            </a:r>
            <a:r>
              <a:rPr lang="en-IN" sz="1800" dirty="0" smtClean="0">
                <a:latin typeface="Bahnschrift SemiBold Condensed" pitchFamily="34" charset="0"/>
              </a:rPr>
              <a:t>Burning of solid wastes in open dumps or in improperly designed incinerators emit pollutants (gaseous and particulate matters) to the atmosphere. </a:t>
            </a:r>
          </a:p>
          <a:p>
            <a:pPr algn="just"/>
            <a:r>
              <a:rPr lang="en-IN" sz="1800" dirty="0" smtClean="0">
                <a:latin typeface="Bahnschrift SemiBold Condensed" pitchFamily="34" charset="0"/>
              </a:rPr>
              <a:t>Studies show that the environmental consequences of open burning are greater than incinerators, especially with respect to </a:t>
            </a:r>
            <a:r>
              <a:rPr lang="en-IN" sz="1800" dirty="0" err="1" smtClean="0">
                <a:latin typeface="Bahnschrift SemiBold Condensed" pitchFamily="34" charset="0"/>
              </a:rPr>
              <a:t>aldehydes</a:t>
            </a:r>
            <a:r>
              <a:rPr lang="en-IN" sz="1800" dirty="0" smtClean="0">
                <a:latin typeface="Bahnschrift SemiBold Condensed" pitchFamily="34" charset="0"/>
              </a:rPr>
              <a:t> and particulates. Emissions from an uncontrolled incinerator system include particulate matter, sulphur oxides, nitrogen oxides, hydrogen chloride, carbon monoxide, lead and mercury.</a:t>
            </a:r>
          </a:p>
          <a:p>
            <a:pPr algn="just"/>
            <a:r>
              <a:rPr lang="en-IN" sz="1800" dirty="0" smtClean="0">
                <a:solidFill>
                  <a:srgbClr val="C00000"/>
                </a:solidFill>
                <a:latin typeface="Bahnschrift SemiBold Condensed" pitchFamily="34" charset="0"/>
              </a:rPr>
              <a:t>2. Water and land pollution: </a:t>
            </a:r>
            <a:r>
              <a:rPr lang="en-IN" sz="1800" dirty="0" smtClean="0">
                <a:latin typeface="Bahnschrift SemiBold Condensed" pitchFamily="34" charset="0"/>
              </a:rPr>
              <a:t>Water pollution results from dumping in open areas and storm water drains, and improper design, construction and/or operation of a sanitary landfill. Control of infiltration from rainfall and surface runoff is essential in order to minimise the production of leachate. </a:t>
            </a:r>
          </a:p>
          <a:p>
            <a:pPr algn="just"/>
            <a:r>
              <a:rPr lang="en-IN" sz="1800" dirty="0" smtClean="0">
                <a:latin typeface="Bahnschrift SemiBold Condensed" pitchFamily="34" charset="0"/>
              </a:rPr>
              <a:t>Pollution of groundwater can occur as a result of: the flow of groundwater through deposits of solid waste at landfill sites; percolation of rainfall or irrigation waters from solid wastes to the water table; diffusion and collection of gases generated by the decomposition of solid wastes.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ENVIRONMENTAL EFFECT</a:t>
            </a:r>
            <a:endParaRPr lang="en-IN" dirty="0"/>
          </a:p>
        </p:txBody>
      </p:sp>
      <p:sp>
        <p:nvSpPr>
          <p:cNvPr id="3" name="Content Placeholder 2"/>
          <p:cNvSpPr>
            <a:spLocks noGrp="1"/>
          </p:cNvSpPr>
          <p:nvPr>
            <p:ph idx="1"/>
          </p:nvPr>
        </p:nvSpPr>
        <p:spPr>
          <a:xfrm>
            <a:off x="285720" y="1214422"/>
            <a:ext cx="8643998" cy="5429288"/>
          </a:xfrm>
        </p:spPr>
        <p:txBody>
          <a:bodyPr>
            <a:normAutofit lnSpcReduction="10000"/>
          </a:bodyPr>
          <a:lstStyle/>
          <a:p>
            <a:pPr algn="just"/>
            <a:r>
              <a:rPr lang="en-IN" sz="1800" dirty="0" smtClean="0">
                <a:solidFill>
                  <a:srgbClr val="C00000"/>
                </a:solidFill>
                <a:latin typeface="Bahnschrift SemiBold Condensed" pitchFamily="34" charset="0"/>
              </a:rPr>
              <a:t>3. Visual pollution:  </a:t>
            </a:r>
            <a:r>
              <a:rPr lang="en-IN" sz="1800" dirty="0" smtClean="0">
                <a:latin typeface="Bahnschrift SemiBold Condensed" pitchFamily="34" charset="0"/>
              </a:rPr>
              <a:t>The aesthetic sensibility is offended by the unsightliness of piles of wastes on the roadside. The situation is made worse by the presence of scavengers rummaging in the waste. Waste carelessly and irresponsibly discarded in public thoroughfares, along roads and highways and around communal bins (i.e., makeshift containers, without lids, used for the storage of residential, commercial and institutional wastes) gives easy access to animals scavenging for food. </a:t>
            </a:r>
          </a:p>
          <a:p>
            <a:pPr algn="just"/>
            <a:r>
              <a:rPr lang="en-IN" sz="1800" dirty="0" smtClean="0">
                <a:latin typeface="Bahnschrift SemiBold Condensed" pitchFamily="34" charset="0"/>
              </a:rPr>
              <a:t>The solution to this social problem undoubtedly lies in the implementation of public education at all levels – primary, secondary, tertiary and adult, both short- and long-term, and in raising the status of public health workers and managers in solid waste management. </a:t>
            </a:r>
          </a:p>
          <a:p>
            <a:pPr algn="just"/>
            <a:r>
              <a:rPr lang="en-IN" sz="1800" dirty="0" smtClean="0">
                <a:solidFill>
                  <a:srgbClr val="C00000"/>
                </a:solidFill>
                <a:latin typeface="Bahnschrift SemiBold Condensed" pitchFamily="34" charset="0"/>
              </a:rPr>
              <a:t>4. Noise pollution: </a:t>
            </a:r>
            <a:r>
              <a:rPr lang="en-IN" sz="1800" dirty="0" smtClean="0">
                <a:latin typeface="Bahnschrift SemiBold Condensed" pitchFamily="34" charset="0"/>
              </a:rPr>
              <a:t>Undesirable noise is a nuisance associated with operations at landfills, incinerators, transfer stations and sites used for recycling. </a:t>
            </a:r>
          </a:p>
          <a:p>
            <a:pPr algn="just"/>
            <a:r>
              <a:rPr lang="en-IN" sz="1800" dirty="0" smtClean="0">
                <a:latin typeface="Bahnschrift SemiBold Condensed" pitchFamily="34" charset="0"/>
              </a:rPr>
              <a:t>This is due to the movement of vehicles, the operation of large machines and the diverse operations at an incinerator site. The impacts of noise pollution may be reduced by careful sitting of SWM operations and by the use of noise barriers.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ENVIRONMENTAL EFFECT</a:t>
            </a:r>
            <a:endParaRPr lang="en-IN" dirty="0"/>
          </a:p>
        </p:txBody>
      </p:sp>
      <p:sp>
        <p:nvSpPr>
          <p:cNvPr id="3" name="Content Placeholder 2"/>
          <p:cNvSpPr>
            <a:spLocks noGrp="1"/>
          </p:cNvSpPr>
          <p:nvPr>
            <p:ph idx="1"/>
          </p:nvPr>
        </p:nvSpPr>
        <p:spPr>
          <a:xfrm>
            <a:off x="285720" y="1214422"/>
            <a:ext cx="8643998" cy="5429288"/>
          </a:xfrm>
        </p:spPr>
        <p:txBody>
          <a:bodyPr>
            <a:normAutofit/>
          </a:bodyPr>
          <a:lstStyle/>
          <a:p>
            <a:pPr algn="just"/>
            <a:r>
              <a:rPr lang="en-IN" sz="1800" dirty="0" smtClean="0">
                <a:solidFill>
                  <a:srgbClr val="C00000"/>
                </a:solidFill>
                <a:latin typeface="Bahnschrift SemiBold Condensed" pitchFamily="34" charset="0"/>
              </a:rPr>
              <a:t>5. Odour pollution: </a:t>
            </a:r>
            <a:r>
              <a:rPr lang="en-IN" sz="1800" dirty="0" smtClean="0">
                <a:latin typeface="Bahnschrift SemiBold Condensed" pitchFamily="34" charset="0"/>
              </a:rPr>
              <a:t>Obnoxious odours due to the presence of decaying organic matter are characteristic of open dumps. They arise from anaerobic decomposition processes and their major constituents are particularly offensive. Proper landfill covering eliminates this nuisance. </a:t>
            </a:r>
          </a:p>
          <a:p>
            <a:pPr algn="just"/>
            <a:r>
              <a:rPr lang="en-IN" sz="1800" dirty="0" smtClean="0">
                <a:solidFill>
                  <a:srgbClr val="C00000"/>
                </a:solidFill>
                <a:latin typeface="Bahnschrift SemiBold Condensed" pitchFamily="34" charset="0"/>
              </a:rPr>
              <a:t>6. Explosion hazards:  </a:t>
            </a:r>
            <a:r>
              <a:rPr lang="en-IN" sz="1800" dirty="0" smtClean="0">
                <a:latin typeface="Bahnschrift SemiBold Condensed" pitchFamily="34" charset="0"/>
              </a:rPr>
              <a:t>Landfill gas, which is released during anaerobic decomposition processes, contains a high proportion of methane (35 – 73%). It can migrate through the soil over a considerable distance, leaving the buildings in the vicinity of sanitary landfill sites at risk, even after the closure of landfills. Several methods are available for control of landfill gas, such as venting, flaring and the use of impermeable barriers. </a:t>
            </a:r>
            <a:endParaRPr lang="en-IN" sz="1800"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SALIENT FEATURES OF HANDLING AND MANAGING SOLID WASTE - INDIA</a:t>
            </a:r>
            <a:endParaRPr lang="en-IN" dirty="0"/>
          </a:p>
        </p:txBody>
      </p:sp>
      <p:sp>
        <p:nvSpPr>
          <p:cNvPr id="3" name="Content Placeholder 2"/>
          <p:cNvSpPr>
            <a:spLocks noGrp="1"/>
          </p:cNvSpPr>
          <p:nvPr>
            <p:ph idx="1"/>
          </p:nvPr>
        </p:nvSpPr>
        <p:spPr>
          <a:xfrm>
            <a:off x="285720" y="1214422"/>
            <a:ext cx="8715436" cy="5429288"/>
          </a:xfrm>
        </p:spPr>
        <p:txBody>
          <a:bodyPr>
            <a:normAutofit fontScale="85000" lnSpcReduction="20000"/>
          </a:bodyPr>
          <a:lstStyle/>
          <a:p>
            <a:pPr algn="just"/>
            <a:r>
              <a:rPr lang="en-IN" dirty="0" smtClean="0">
                <a:solidFill>
                  <a:srgbClr val="002060"/>
                </a:solidFill>
                <a:latin typeface="Bahnschrift SemiBold Condensed" pitchFamily="34" charset="0"/>
              </a:rPr>
              <a:t>The source segregation of waste has been mandated to channelize the waste by recovery, reuse and recycle.</a:t>
            </a:r>
          </a:p>
          <a:p>
            <a:pPr algn="just"/>
            <a:r>
              <a:rPr lang="en-IN" dirty="0" smtClean="0">
                <a:solidFill>
                  <a:srgbClr val="002060"/>
                </a:solidFill>
                <a:latin typeface="Bahnschrift SemiBold Condensed" pitchFamily="34" charset="0"/>
              </a:rPr>
              <a:t>Responsibilities of generators have been introduced to segregate waste in to three streams, Wet, Dry and domestic hazardous wastes and handover segregated wastes to authorised rag-pickers or waste collectors or local bodies.</a:t>
            </a:r>
          </a:p>
          <a:p>
            <a:pPr algn="just"/>
            <a:r>
              <a:rPr lang="en-IN" dirty="0" smtClean="0">
                <a:solidFill>
                  <a:srgbClr val="002060"/>
                </a:solidFill>
                <a:latin typeface="Bahnschrift SemiBold Condensed" pitchFamily="34" charset="0"/>
              </a:rPr>
              <a:t>Generator will have to pay “User fee” to waste collector and for “Spot fine” for littering and Non-segregation</a:t>
            </a:r>
          </a:p>
          <a:p>
            <a:pPr algn="just"/>
            <a:r>
              <a:rPr lang="en-IN" dirty="0" smtClean="0">
                <a:solidFill>
                  <a:srgbClr val="002060"/>
                </a:solidFill>
                <a:latin typeface="Bahnschrift SemiBold Condensed" pitchFamily="34" charset="0"/>
              </a:rPr>
              <a:t>The concept of partnership in </a:t>
            </a:r>
            <a:r>
              <a:rPr lang="en-IN" dirty="0" err="1" smtClean="0">
                <a:solidFill>
                  <a:srgbClr val="002060"/>
                </a:solidFill>
                <a:latin typeface="Bahnschrift SemiBold Condensed" pitchFamily="34" charset="0"/>
              </a:rPr>
              <a:t>Swachh</a:t>
            </a:r>
            <a:r>
              <a:rPr lang="en-IN" dirty="0" smtClean="0">
                <a:solidFill>
                  <a:srgbClr val="002060"/>
                </a:solidFill>
                <a:latin typeface="Bahnschrift SemiBold Condensed" pitchFamily="34" charset="0"/>
              </a:rPr>
              <a:t> </a:t>
            </a:r>
            <a:r>
              <a:rPr lang="en-IN" dirty="0" err="1" smtClean="0">
                <a:solidFill>
                  <a:srgbClr val="002060"/>
                </a:solidFill>
                <a:latin typeface="Bahnschrift SemiBold Condensed" pitchFamily="34" charset="0"/>
              </a:rPr>
              <a:t>Bharath</a:t>
            </a:r>
            <a:r>
              <a:rPr lang="en-IN" dirty="0" smtClean="0">
                <a:solidFill>
                  <a:srgbClr val="002060"/>
                </a:solidFill>
                <a:latin typeface="Bahnschrift SemiBold Condensed" pitchFamily="34" charset="0"/>
              </a:rPr>
              <a:t> has been introduced. Bulk and institutional generators, markets associations, event organizers, hotels and restaurants have been made directly responsible for segregation and sorting the waste and manage in partnership with local bodies.</a:t>
            </a:r>
            <a:endParaRPr lang="en-IN" dirty="0">
              <a:solidFill>
                <a:srgbClr val="002060"/>
              </a:solidFill>
              <a:latin typeface="Bahnschrift SemiBold Condensed"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SALIENT FEATURES OF HANDLING AND MANAGING SOLID WASTE - INDIA</a:t>
            </a:r>
            <a:endParaRPr lang="en-IN" dirty="0"/>
          </a:p>
        </p:txBody>
      </p:sp>
      <p:sp>
        <p:nvSpPr>
          <p:cNvPr id="3" name="Content Placeholder 2"/>
          <p:cNvSpPr>
            <a:spLocks noGrp="1"/>
          </p:cNvSpPr>
          <p:nvPr>
            <p:ph idx="1"/>
          </p:nvPr>
        </p:nvSpPr>
        <p:spPr>
          <a:xfrm>
            <a:off x="285720" y="1214422"/>
            <a:ext cx="8715436" cy="5429288"/>
          </a:xfrm>
        </p:spPr>
        <p:txBody>
          <a:bodyPr>
            <a:normAutofit fontScale="85000" lnSpcReduction="20000"/>
          </a:bodyPr>
          <a:lstStyle/>
          <a:p>
            <a:pPr algn="just"/>
            <a:r>
              <a:rPr lang="en-IN" dirty="0" smtClean="0">
                <a:solidFill>
                  <a:srgbClr val="002060"/>
                </a:solidFill>
                <a:latin typeface="Bahnschrift SemiBold Condensed" pitchFamily="34" charset="0"/>
              </a:rPr>
              <a:t>All resident welfare and market associations, gated communities and institution with an area 5000 sq.m should segregate waste at source in to valuable dry waste and handover recyclable material to either the authorized waste pickers or the authorized recyclers, or to the urban local body.</a:t>
            </a:r>
          </a:p>
          <a:p>
            <a:pPr algn="just"/>
            <a:r>
              <a:rPr lang="en-IN" dirty="0" smtClean="0">
                <a:solidFill>
                  <a:srgbClr val="002060"/>
                </a:solidFill>
                <a:latin typeface="Bahnschrift SemiBold Condensed" pitchFamily="34" charset="0"/>
              </a:rPr>
              <a:t>The bio-degradable waste should be processed, treated and disposed of through composting or bio-</a:t>
            </a:r>
            <a:r>
              <a:rPr lang="en-IN" dirty="0" err="1" smtClean="0">
                <a:solidFill>
                  <a:srgbClr val="002060"/>
                </a:solidFill>
                <a:latin typeface="Bahnschrift SemiBold Condensed" pitchFamily="34" charset="0"/>
              </a:rPr>
              <a:t>methanation</a:t>
            </a:r>
            <a:r>
              <a:rPr lang="en-IN" dirty="0" smtClean="0">
                <a:solidFill>
                  <a:srgbClr val="002060"/>
                </a:solidFill>
                <a:latin typeface="Bahnschrift SemiBold Condensed" pitchFamily="34" charset="0"/>
              </a:rPr>
              <a:t> within the premises as far as possible. The residual waste shall be given to the waste collectors or agency as directed by the local authority.</a:t>
            </a:r>
          </a:p>
          <a:p>
            <a:pPr algn="just"/>
            <a:r>
              <a:rPr lang="en-IN" dirty="0" smtClean="0">
                <a:solidFill>
                  <a:srgbClr val="002060"/>
                </a:solidFill>
                <a:latin typeface="Bahnschrift SemiBold Condensed" pitchFamily="34" charset="0"/>
              </a:rPr>
              <a:t>All manufacturers of disposal products who sale or market their products in such packaging material which are non-biodegradable should put in place a system to collect back the packaging waste generated due to their production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INDIAN LEGISLATION ON MANAGING AND HANDLING SOLID WASTE</a:t>
            </a:r>
            <a:endParaRPr lang="en-IN" dirty="0"/>
          </a:p>
        </p:txBody>
      </p:sp>
      <p:sp>
        <p:nvSpPr>
          <p:cNvPr id="3" name="Content Placeholder 2"/>
          <p:cNvSpPr>
            <a:spLocks noGrp="1"/>
          </p:cNvSpPr>
          <p:nvPr>
            <p:ph idx="1"/>
          </p:nvPr>
        </p:nvSpPr>
        <p:spPr/>
        <p:txBody>
          <a:bodyPr/>
          <a:lstStyle/>
          <a:p>
            <a:endParaRPr lang="en-IN"/>
          </a:p>
        </p:txBody>
      </p:sp>
      <p:pic>
        <p:nvPicPr>
          <p:cNvPr id="3074" name="Picture 2" descr="1: Laws related to solid waste | Download Table"/>
          <p:cNvPicPr>
            <a:picLocks noChangeAspect="1" noChangeArrowheads="1"/>
          </p:cNvPicPr>
          <p:nvPr/>
        </p:nvPicPr>
        <p:blipFill>
          <a:blip r:embed="rId2"/>
          <a:srcRect/>
          <a:stretch>
            <a:fillRect/>
          </a:stretch>
        </p:blipFill>
        <p:spPr bwMode="auto">
          <a:xfrm>
            <a:off x="500034" y="1142984"/>
            <a:ext cx="7581900" cy="5210175"/>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fontScale="90000"/>
          </a:bodyPr>
          <a:lstStyle/>
          <a:p>
            <a:r>
              <a:rPr lang="en-IN" dirty="0" smtClean="0"/>
              <a:t>INDIAN LEGISLATION ON MANAGING AND HANDLING SOLID WASTE</a:t>
            </a:r>
            <a:endParaRPr lang="en-IN" dirty="0"/>
          </a:p>
        </p:txBody>
      </p:sp>
      <p:sp>
        <p:nvSpPr>
          <p:cNvPr id="3" name="Content Placeholder 2"/>
          <p:cNvSpPr>
            <a:spLocks noGrp="1"/>
          </p:cNvSpPr>
          <p:nvPr>
            <p:ph idx="1"/>
          </p:nvPr>
        </p:nvSpPr>
        <p:spPr>
          <a:xfrm>
            <a:off x="394851" y="1143000"/>
            <a:ext cx="8229600" cy="4525963"/>
          </a:xfrm>
        </p:spPr>
        <p:txBody>
          <a:bodyPr>
            <a:noAutofit/>
          </a:bodyPr>
          <a:lstStyle/>
          <a:p>
            <a:pPr algn="just"/>
            <a:r>
              <a:rPr lang="en-US" sz="1600"/>
              <a:t>THE ATOMIC ENERGY ACT, </a:t>
            </a:r>
            <a:r>
              <a:rPr lang="en-US" sz="1600" smtClean="0"/>
              <a:t>1962</a:t>
            </a:r>
          </a:p>
          <a:p>
            <a:pPr marL="0" indent="0" algn="just">
              <a:buNone/>
            </a:pPr>
            <a:r>
              <a:rPr lang="en-US" sz="1600"/>
              <a:t>An Act to provide for the development, control and use of atomic energy for thewelfare of the people of India and for other peaceful purposes and for matters connected </a:t>
            </a:r>
            <a:r>
              <a:rPr lang="en-US" sz="1600" smtClean="0"/>
              <a:t>therewith</a:t>
            </a:r>
          </a:p>
          <a:p>
            <a:pPr algn="just"/>
            <a:r>
              <a:rPr lang="en-IN" sz="1600" smtClean="0"/>
              <a:t> ENVIRONMENT PROTECTION ACT 1986</a:t>
            </a:r>
          </a:p>
          <a:p>
            <a:pPr marL="0" indent="0" algn="just">
              <a:buNone/>
            </a:pPr>
            <a:r>
              <a:rPr lang="en-US" sz="1600"/>
              <a:t>The act came into force in 1986. It authorizes the central government to improve and protect environmental quality, reduce and control pollution from the sources, and restrict or prevent the setting and operation of any industrial facility on environmental grounds</a:t>
            </a:r>
            <a:r>
              <a:rPr lang="en-US" sz="1600" smtClean="0"/>
              <a:t>.</a:t>
            </a:r>
            <a:endParaRPr lang="en-IN" sz="1600" smtClean="0"/>
          </a:p>
          <a:p>
            <a:pPr algn="just"/>
            <a:r>
              <a:rPr lang="en-IN" sz="1600" smtClean="0"/>
              <a:t>BIOMEDICAL WASTE MANAGEMENT RULES</a:t>
            </a:r>
          </a:p>
          <a:p>
            <a:pPr marL="0" indent="0" algn="just">
              <a:buNone/>
            </a:pPr>
            <a:r>
              <a:rPr lang="en-US" sz="1600" smtClean="0"/>
              <a:t>Biomedical </a:t>
            </a:r>
            <a:r>
              <a:rPr lang="en-US" sz="1600"/>
              <a:t>Waste Management Rules, 2016 (BMWM Rules, 2016) Notified by Ministry of Environment Forest &amp; Climate Change in March, 2016, stipulates that every Healthcare Facility shall take all necessary steps to ensure that biomedical waste is handled without any adverse effect to human health and the environment.</a:t>
            </a:r>
            <a:endParaRPr lang="en-IN" sz="1600"/>
          </a:p>
          <a:p>
            <a:pPr algn="just"/>
            <a:endParaRPr lang="en-US" sz="1600" smtClean="0"/>
          </a:p>
          <a:p>
            <a:pPr marL="0" indent="0" algn="just">
              <a:buNone/>
            </a:pPr>
            <a:endParaRPr lang="en-IN" sz="1600"/>
          </a:p>
        </p:txBody>
      </p:sp>
    </p:spTree>
    <p:extLst>
      <p:ext uri="{BB962C8B-B14F-4D97-AF65-F5344CB8AC3E}">
        <p14:creationId xmlns:p14="http://schemas.microsoft.com/office/powerpoint/2010/main" val="3715900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400" dirty="0" smtClean="0"/>
              <a:t>METHODS OF SAMPLING</a:t>
            </a:r>
            <a:r>
              <a:rPr lang="en-IN" dirty="0">
                <a:latin typeface="Bahnschrift SemiBold Condensed" pitchFamily="34" charset="0"/>
              </a:rPr>
              <a:t/>
            </a:r>
            <a:br>
              <a:rPr lang="en-IN" dirty="0">
                <a:latin typeface="Bahnschrift SemiBold Condensed" pitchFamily="34" charset="0"/>
              </a:rPr>
            </a:br>
            <a:endParaRPr lang="en-US" dirty="0"/>
          </a:p>
        </p:txBody>
      </p:sp>
      <p:sp>
        <p:nvSpPr>
          <p:cNvPr id="3" name="Content Placeholder 2"/>
          <p:cNvSpPr>
            <a:spLocks noGrp="1"/>
          </p:cNvSpPr>
          <p:nvPr>
            <p:ph idx="1"/>
          </p:nvPr>
        </p:nvSpPr>
        <p:spPr>
          <a:xfrm>
            <a:off x="250796" y="1219200"/>
            <a:ext cx="8888288" cy="4813995"/>
          </a:xfrm>
        </p:spPr>
        <p:txBody>
          <a:bodyPr>
            <a:noAutofit/>
          </a:bodyPr>
          <a:lstStyle/>
          <a:p>
            <a:pPr algn="just"/>
            <a:r>
              <a:rPr lang="en-US" sz="2000" b="0" dirty="0" smtClean="0">
                <a:latin typeface="Bahnschrift SemiBold Condensed" pitchFamily="34" charset="0"/>
              </a:rPr>
              <a:t>Sampling </a:t>
            </a:r>
            <a:r>
              <a:rPr lang="en-US" sz="2000" b="0" dirty="0">
                <a:latin typeface="Bahnschrift SemiBold Condensed" pitchFamily="34" charset="0"/>
              </a:rPr>
              <a:t>points should be a true representative of the given occupation sub-group. In a residential area, the sampling point should represent waste coming from at least 100 families</a:t>
            </a:r>
            <a:r>
              <a:rPr lang="en-US" sz="2000" b="0" dirty="0" smtClean="0">
                <a:latin typeface="Bahnschrift SemiBold Condensed" pitchFamily="34" charset="0"/>
              </a:rPr>
              <a:t>.</a:t>
            </a:r>
          </a:p>
          <a:p>
            <a:pPr algn="just"/>
            <a:r>
              <a:rPr lang="en-US" sz="2000" b="0" dirty="0">
                <a:latin typeface="Bahnschrift SemiBold Condensed" pitchFamily="34" charset="0"/>
              </a:rPr>
              <a:t>If an average value of refuse characteristics for the full city is to be given, weightage factors are calculated. </a:t>
            </a:r>
            <a:endParaRPr lang="en-US" sz="2000" b="0" dirty="0" smtClean="0">
              <a:latin typeface="Bahnschrift SemiBold Condensed" pitchFamily="34" charset="0"/>
            </a:endParaRPr>
          </a:p>
          <a:p>
            <a:pPr algn="just"/>
            <a:r>
              <a:rPr lang="en-US" sz="2000" b="0" dirty="0" smtClean="0">
                <a:latin typeface="Bahnschrift SemiBold Condensed" pitchFamily="34" charset="0"/>
              </a:rPr>
              <a:t>The </a:t>
            </a:r>
            <a:r>
              <a:rPr lang="en-US" sz="2000" b="0" dirty="0">
                <a:latin typeface="Bahnschrift SemiBold Condensed" pitchFamily="34" charset="0"/>
              </a:rPr>
              <a:t>weightage factor for a specific occupation category will be the ratio of the weight of refuse produced from that occupation group divided by the total weight produced from the city. </a:t>
            </a:r>
            <a:endParaRPr lang="en-US" sz="2000" b="0" dirty="0" smtClean="0">
              <a:latin typeface="Bahnschrift SemiBold Condensed" pitchFamily="34" charset="0"/>
            </a:endParaRPr>
          </a:p>
          <a:p>
            <a:pPr algn="just"/>
            <a:r>
              <a:rPr lang="en-US" sz="2000" b="0" dirty="0" smtClean="0">
                <a:latin typeface="Bahnschrift SemiBold Condensed" pitchFamily="34" charset="0"/>
              </a:rPr>
              <a:t>The </a:t>
            </a:r>
            <a:r>
              <a:rPr lang="en-US" sz="2000" b="0" dirty="0">
                <a:latin typeface="Bahnschrift SemiBold Condensed" pitchFamily="34" charset="0"/>
              </a:rPr>
              <a:t>average values of characteristics from different occupation sub-groups are then multiplied by the weightage factor to compute the average value for the city.</a:t>
            </a:r>
            <a:endParaRPr lang="en-US" sz="2000" b="0" dirty="0" smtClean="0">
              <a:latin typeface="Bahnschrift SemiBold Condensed" pitchFamily="34" charset="0"/>
            </a:endParaRPr>
          </a:p>
        </p:txBody>
      </p:sp>
    </p:spTree>
    <p:extLst>
      <p:ext uri="{BB962C8B-B14F-4D97-AF65-F5344CB8AC3E}">
        <p14:creationId xmlns:p14="http://schemas.microsoft.com/office/powerpoint/2010/main" val="4251700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IN" dirty="0" smtClean="0"/>
              <a:t>INTRODUCTION – SOLIDWASTE MANAGEMENT</a:t>
            </a:r>
            <a:endParaRPr lang="en-IN" dirty="0"/>
          </a:p>
        </p:txBody>
      </p:sp>
      <p:sp>
        <p:nvSpPr>
          <p:cNvPr id="3" name="Content Placeholder 2"/>
          <p:cNvSpPr>
            <a:spLocks noGrp="1"/>
          </p:cNvSpPr>
          <p:nvPr>
            <p:ph idx="1"/>
          </p:nvPr>
        </p:nvSpPr>
        <p:spPr>
          <a:xfrm>
            <a:off x="0" y="1142984"/>
            <a:ext cx="8858280" cy="5286412"/>
          </a:xfrm>
        </p:spPr>
        <p:txBody>
          <a:bodyPr>
            <a:normAutofit fontScale="77500" lnSpcReduction="20000"/>
          </a:bodyPr>
          <a:lstStyle/>
          <a:p>
            <a:pPr algn="just"/>
            <a:r>
              <a:rPr lang="en-IN" dirty="0" smtClean="0">
                <a:latin typeface="Bahnschrift SemiBold Condensed" pitchFamily="34" charset="0"/>
              </a:rPr>
              <a:t>Waste management strategies that focus on source reduction, resource recovery and rescue have proven to be more cost effective over the long run, and they are less damaging to the environment simply because they prevent or minimize waste generation at the source.</a:t>
            </a:r>
          </a:p>
          <a:p>
            <a:pPr algn="just"/>
            <a:r>
              <a:rPr lang="en-IN" dirty="0" smtClean="0">
                <a:solidFill>
                  <a:srgbClr val="C00000"/>
                </a:solidFill>
                <a:latin typeface="Bahnschrift SemiBold Condensed" pitchFamily="34" charset="0"/>
              </a:rPr>
              <a:t>Hierarchy of waste management: </a:t>
            </a:r>
            <a:r>
              <a:rPr lang="en-IN" dirty="0" smtClean="0">
                <a:latin typeface="Bahnschrift SemiBold Condensed" pitchFamily="34" charset="0"/>
              </a:rPr>
              <a:t>Waste management strategies based on prevention strive to eradicate disadvantages because they eliminate waste at source.</a:t>
            </a:r>
          </a:p>
          <a:p>
            <a:pPr algn="just"/>
            <a:r>
              <a:rPr lang="en-IN" dirty="0" smtClean="0">
                <a:latin typeface="Bahnschrift SemiBold Condensed" pitchFamily="34" charset="0"/>
              </a:rPr>
              <a:t>Hierarchy based on long-term liabilities or risks associated with waste management. This includes</a:t>
            </a:r>
          </a:p>
          <a:p>
            <a:pPr algn="just"/>
            <a:r>
              <a:rPr lang="en-IN" dirty="0" smtClean="0">
                <a:latin typeface="Bahnschrift SemiBold Condensed" pitchFamily="34" charset="0"/>
              </a:rPr>
              <a:t>1. Prevention</a:t>
            </a:r>
          </a:p>
          <a:p>
            <a:pPr algn="just"/>
            <a:r>
              <a:rPr lang="en-IN" dirty="0" smtClean="0">
                <a:latin typeface="Bahnschrift SemiBold Condensed" pitchFamily="34" charset="0"/>
              </a:rPr>
              <a:t>2. Recycling / Resource recovery / Waste to energy</a:t>
            </a:r>
          </a:p>
          <a:p>
            <a:pPr algn="just"/>
            <a:r>
              <a:rPr lang="en-IN" dirty="0" smtClean="0">
                <a:latin typeface="Bahnschrift SemiBold Condensed" pitchFamily="34" charset="0"/>
              </a:rPr>
              <a:t>3. Treatment</a:t>
            </a:r>
          </a:p>
          <a:p>
            <a:pPr algn="just"/>
            <a:r>
              <a:rPr lang="en-IN" dirty="0" smtClean="0">
                <a:latin typeface="Bahnschrift SemiBold Condensed" pitchFamily="34" charset="0"/>
              </a:rPr>
              <a:t>4. Disposal</a:t>
            </a:r>
          </a:p>
          <a:p>
            <a:endParaRPr lang="en-IN"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dirty="0" smtClean="0"/>
              <a:t>METHODS OF SAMPLING</a:t>
            </a:r>
            <a:endParaRPr lang="en-US" dirty="0"/>
          </a:p>
        </p:txBody>
      </p:sp>
      <p:sp>
        <p:nvSpPr>
          <p:cNvPr id="3" name="Content Placeholder 2"/>
          <p:cNvSpPr>
            <a:spLocks noGrp="1"/>
          </p:cNvSpPr>
          <p:nvPr>
            <p:ph idx="1"/>
          </p:nvPr>
        </p:nvSpPr>
        <p:spPr>
          <a:xfrm>
            <a:off x="223757" y="990600"/>
            <a:ext cx="8888288" cy="4813995"/>
          </a:xfrm>
        </p:spPr>
        <p:txBody>
          <a:bodyPr>
            <a:noAutofit/>
          </a:bodyPr>
          <a:lstStyle/>
          <a:p>
            <a:pPr marL="0" indent="0">
              <a:buNone/>
            </a:pPr>
            <a:r>
              <a:rPr lang="en-US" sz="2000" dirty="0">
                <a:solidFill>
                  <a:srgbClr val="C00000"/>
                </a:solidFill>
                <a:latin typeface="Bahnschrift SemiCondensed" pitchFamily="34" charset="0"/>
              </a:rPr>
              <a:t>1. Sample Size</a:t>
            </a:r>
            <a:endParaRPr lang="en-US" sz="2000" b="0" dirty="0">
              <a:solidFill>
                <a:srgbClr val="C00000"/>
              </a:solidFill>
              <a:latin typeface="Bahnschrift SemiCondensed" pitchFamily="34" charset="0"/>
            </a:endParaRPr>
          </a:p>
          <a:p>
            <a:r>
              <a:rPr lang="en-US" sz="2000" b="0" dirty="0">
                <a:latin typeface="Bahnschrift SemiBold Condensed" pitchFamily="34" charset="0"/>
              </a:rPr>
              <a:t>In studies carried out, it was found that a 100 kg sample gave as much accuracy as a 1000 kg sample. </a:t>
            </a:r>
            <a:endParaRPr lang="en-US" sz="2000" b="0" dirty="0" smtClean="0">
              <a:latin typeface="Bahnschrift SemiBold Condensed" pitchFamily="34" charset="0"/>
            </a:endParaRPr>
          </a:p>
          <a:p>
            <a:r>
              <a:rPr lang="en-US" sz="2000" b="0" dirty="0" smtClean="0">
                <a:latin typeface="Bahnschrift SemiBold Condensed" pitchFamily="34" charset="0"/>
              </a:rPr>
              <a:t>When </a:t>
            </a:r>
            <a:r>
              <a:rPr lang="en-US" sz="2000" b="0" dirty="0">
                <a:latin typeface="Bahnschrift SemiBold Condensed" pitchFamily="34" charset="0"/>
              </a:rPr>
              <a:t>the collection at a point is small and a 100 kg sample cannot be obtained, smaller samples could be used for analysis. </a:t>
            </a:r>
            <a:endParaRPr lang="en-US" sz="2000" b="0" dirty="0" smtClean="0">
              <a:latin typeface="Bahnschrift SemiBold Condensed" pitchFamily="34" charset="0"/>
            </a:endParaRPr>
          </a:p>
          <a:p>
            <a:r>
              <a:rPr lang="en-US" sz="2000" b="0" dirty="0" smtClean="0">
                <a:latin typeface="Bahnschrift SemiBold Condensed" pitchFamily="34" charset="0"/>
              </a:rPr>
              <a:t>Repetitive </a:t>
            </a:r>
            <a:r>
              <a:rPr lang="en-US" sz="2000" b="0" dirty="0">
                <a:latin typeface="Bahnschrift SemiBold Condensed" pitchFamily="34" charset="0"/>
              </a:rPr>
              <a:t>sampling and analysis would provide a more representative data. </a:t>
            </a:r>
            <a:endParaRPr lang="en-US" sz="2000" b="0" dirty="0" smtClean="0">
              <a:latin typeface="Bahnschrift SemiBold Condensed" pitchFamily="34" charset="0"/>
            </a:endParaRPr>
          </a:p>
          <a:p>
            <a:r>
              <a:rPr lang="en-US" sz="2000" b="0" dirty="0" smtClean="0">
                <a:latin typeface="Bahnschrift SemiBold Condensed" pitchFamily="34" charset="0"/>
              </a:rPr>
              <a:t>At </a:t>
            </a:r>
            <a:r>
              <a:rPr lang="en-US" sz="2000" b="0" dirty="0">
                <a:latin typeface="Bahnschrift SemiBold Condensed" pitchFamily="34" charset="0"/>
              </a:rPr>
              <a:t>least ten grab samples should be taken from a number of points in the refuse mass both horizontally as well as vertically and then mixed to get the composite sample.</a:t>
            </a:r>
          </a:p>
          <a:p>
            <a:pPr algn="just"/>
            <a:endParaRPr lang="en-US" sz="2000" b="0" dirty="0" smtClean="0"/>
          </a:p>
        </p:txBody>
      </p:sp>
    </p:spTree>
    <p:extLst>
      <p:ext uri="{BB962C8B-B14F-4D97-AF65-F5344CB8AC3E}">
        <p14:creationId xmlns:p14="http://schemas.microsoft.com/office/powerpoint/2010/main" val="26934797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dirty="0" smtClean="0"/>
              <a:t>METHODS OF SAMPLING</a:t>
            </a:r>
            <a:endParaRPr lang="en-US" dirty="0"/>
          </a:p>
        </p:txBody>
      </p:sp>
      <p:sp>
        <p:nvSpPr>
          <p:cNvPr id="3" name="Content Placeholder 2"/>
          <p:cNvSpPr>
            <a:spLocks noGrp="1"/>
          </p:cNvSpPr>
          <p:nvPr>
            <p:ph idx="1"/>
          </p:nvPr>
        </p:nvSpPr>
        <p:spPr>
          <a:xfrm>
            <a:off x="223757" y="990600"/>
            <a:ext cx="8888288" cy="4813995"/>
          </a:xfrm>
        </p:spPr>
        <p:txBody>
          <a:bodyPr>
            <a:noAutofit/>
          </a:bodyPr>
          <a:lstStyle/>
          <a:p>
            <a:pPr marL="0" indent="0">
              <a:buNone/>
            </a:pPr>
            <a:r>
              <a:rPr lang="en-US" sz="2000" dirty="0">
                <a:solidFill>
                  <a:srgbClr val="C00000"/>
                </a:solidFill>
                <a:latin typeface="Bahnschrift SemiBold Condensed" pitchFamily="34" charset="0"/>
              </a:rPr>
              <a:t>2. Number of Samples</a:t>
            </a:r>
            <a:endParaRPr lang="en-US" sz="2000" b="0" dirty="0">
              <a:solidFill>
                <a:srgbClr val="C00000"/>
              </a:solidFill>
              <a:latin typeface="Bahnschrift SemiBold Condensed" pitchFamily="34" charset="0"/>
            </a:endParaRPr>
          </a:p>
          <a:p>
            <a:r>
              <a:rPr lang="en-US" sz="2000" b="0" dirty="0" err="1">
                <a:latin typeface="Bahnschrift SemiBold Condensed" pitchFamily="34" charset="0"/>
              </a:rPr>
              <a:t>Carruth</a:t>
            </a:r>
            <a:r>
              <a:rPr lang="en-US" sz="2000" b="0" dirty="0">
                <a:latin typeface="Bahnschrift SemiBold Condensed" pitchFamily="34" charset="0"/>
              </a:rPr>
              <a:t> and Klee have given the following method for determining the number of samples:</a:t>
            </a:r>
          </a:p>
          <a:p>
            <a:pPr marL="0" indent="0">
              <a:buNone/>
            </a:pPr>
            <a:endParaRPr lang="en-US" sz="2000" dirty="0">
              <a:latin typeface="Bahnschrift SemiBold Condensed" pitchFamily="34" charset="0"/>
            </a:endParaRPr>
          </a:p>
          <a:p>
            <a:pPr marL="0" indent="0">
              <a:buNone/>
            </a:pPr>
            <a:r>
              <a:rPr lang="en-US" sz="2000" b="0" dirty="0">
                <a:latin typeface="Bahnschrift SemiBold Condensed" pitchFamily="34" charset="0"/>
              </a:rPr>
              <a:t>Where -</a:t>
            </a:r>
          </a:p>
          <a:p>
            <a:r>
              <a:rPr lang="en-US" sz="2000" b="0" dirty="0">
                <a:latin typeface="Bahnschrift SemiBold Condensed" pitchFamily="34" charset="0"/>
              </a:rPr>
              <a:t>n = number of samples required</a:t>
            </a:r>
          </a:p>
          <a:p>
            <a:r>
              <a:rPr lang="en-US" sz="2000" b="0" dirty="0">
                <a:latin typeface="Bahnschrift SemiBold Condensed" pitchFamily="34" charset="0"/>
              </a:rPr>
              <a:t>Z = standard normal deviate for the confidence level desired</a:t>
            </a:r>
          </a:p>
          <a:p>
            <a:r>
              <a:rPr lang="en-US" sz="2000" b="0" dirty="0">
                <a:latin typeface="Bahnschrift SemiBold Condensed" pitchFamily="34" charset="0"/>
              </a:rPr>
              <a:t>S = estimated standard deviation (transformed basis)</a:t>
            </a:r>
          </a:p>
          <a:p>
            <a:r>
              <a:rPr lang="en-US" sz="2000" b="0" dirty="0">
                <a:latin typeface="Bahnschrift SemiBold Condensed" pitchFamily="34" charset="0"/>
              </a:rPr>
              <a:t>d = sensitivity (transformed basis)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286000"/>
            <a:ext cx="201168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4797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rmAutofit/>
          </a:bodyPr>
          <a:lstStyle/>
          <a:p>
            <a:r>
              <a:rPr lang="en-IN" dirty="0" smtClean="0"/>
              <a:t>METHODS OF SAMPLING</a:t>
            </a:r>
            <a:endParaRPr lang="en-US" dirty="0"/>
          </a:p>
        </p:txBody>
      </p:sp>
      <p:sp>
        <p:nvSpPr>
          <p:cNvPr id="3" name="Content Placeholder 2"/>
          <p:cNvSpPr>
            <a:spLocks noGrp="1"/>
          </p:cNvSpPr>
          <p:nvPr>
            <p:ph idx="1"/>
          </p:nvPr>
        </p:nvSpPr>
        <p:spPr>
          <a:xfrm>
            <a:off x="223757" y="990600"/>
            <a:ext cx="8888288" cy="4813995"/>
          </a:xfrm>
        </p:spPr>
        <p:txBody>
          <a:bodyPr>
            <a:noAutofit/>
          </a:bodyPr>
          <a:lstStyle/>
          <a:p>
            <a:pPr marL="0" indent="0" algn="just">
              <a:buNone/>
            </a:pPr>
            <a:r>
              <a:rPr lang="en-US" sz="2000" dirty="0">
                <a:solidFill>
                  <a:srgbClr val="C00000"/>
                </a:solidFill>
                <a:latin typeface="Bahnschrift SemiBold Condensed" pitchFamily="34" charset="0"/>
              </a:rPr>
              <a:t>3. Physical Analysis</a:t>
            </a:r>
            <a:endParaRPr lang="en-US" sz="2000" b="0" dirty="0">
              <a:solidFill>
                <a:srgbClr val="C00000"/>
              </a:solidFill>
              <a:latin typeface="Bahnschrift SemiBold Condensed" pitchFamily="34" charset="0"/>
            </a:endParaRPr>
          </a:p>
          <a:p>
            <a:pPr algn="just"/>
            <a:r>
              <a:rPr lang="en-US" sz="2000" b="0" dirty="0">
                <a:latin typeface="Bahnschrift SemiBold Condensed" pitchFamily="34" charset="0"/>
              </a:rPr>
              <a:t>The sample so collected should be sorted out physically into various ingredients such as paper, glass, plastics, etc. on a sorting platform. </a:t>
            </a:r>
            <a:endParaRPr lang="en-US" sz="2000" b="0" dirty="0" smtClean="0">
              <a:latin typeface="Bahnschrift SemiBold Condensed" pitchFamily="34" charset="0"/>
            </a:endParaRPr>
          </a:p>
          <a:p>
            <a:pPr algn="just"/>
            <a:r>
              <a:rPr lang="en-US" sz="2000" b="0" dirty="0" smtClean="0">
                <a:latin typeface="Bahnschrift SemiBold Condensed" pitchFamily="34" charset="0"/>
              </a:rPr>
              <a:t>The </a:t>
            </a:r>
            <a:r>
              <a:rPr lang="en-US" sz="2000" b="0" dirty="0">
                <a:latin typeface="Bahnschrift SemiBold Condensed" pitchFamily="34" charset="0"/>
              </a:rPr>
              <a:t>individual components are separated, stored in bins and weighed. The weights are then expressed as a percent of the original </a:t>
            </a:r>
            <a:r>
              <a:rPr lang="en-US" sz="2000" b="0">
                <a:latin typeface="Bahnschrift SemiBold Condensed" pitchFamily="34" charset="0"/>
              </a:rPr>
              <a:t>sample. The density of the material is measured. The physical analysis is on a wet weight basis which helps in choosing the system for collection and processing. A large organic content indicates the necessity for frequent collection and removal. The larger amount of paper indicates that waste can be thermally treated. Plastics in high concentration indicate possible problems in their disposal. A large percentage of ash indicates that putrefaction will not readily occur and that collection frequency could be less. In such a case, sanitary landfilling would be a better method.</a:t>
            </a:r>
            <a:endParaRPr lang="en-US" sz="2000" b="0" dirty="0" smtClean="0">
              <a:latin typeface="Bahnschrift SemiBold Condensed" pitchFamily="34" charset="0"/>
            </a:endParaRPr>
          </a:p>
          <a:p>
            <a:pPr marL="0" indent="0">
              <a:buNone/>
            </a:pPr>
            <a:endParaRPr lang="en-US" sz="2000" b="0" dirty="0"/>
          </a:p>
          <a:p>
            <a:pPr algn="just"/>
            <a:endParaRPr lang="en-US" sz="2000" b="0" dirty="0" smtClean="0"/>
          </a:p>
        </p:txBody>
      </p:sp>
    </p:spTree>
    <p:extLst>
      <p:ext uri="{BB962C8B-B14F-4D97-AF65-F5344CB8AC3E}">
        <p14:creationId xmlns:p14="http://schemas.microsoft.com/office/powerpoint/2010/main" val="5147065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dirty="0" smtClean="0"/>
              <a:t>METHODS OF SAMPLING</a:t>
            </a:r>
            <a:endParaRPr lang="en-US" dirty="0"/>
          </a:p>
        </p:txBody>
      </p:sp>
      <p:sp>
        <p:nvSpPr>
          <p:cNvPr id="3" name="Content Placeholder 2"/>
          <p:cNvSpPr>
            <a:spLocks noGrp="1"/>
          </p:cNvSpPr>
          <p:nvPr>
            <p:ph idx="1"/>
          </p:nvPr>
        </p:nvSpPr>
        <p:spPr>
          <a:xfrm>
            <a:off x="223757" y="990600"/>
            <a:ext cx="8888288" cy="4813995"/>
          </a:xfrm>
        </p:spPr>
        <p:txBody>
          <a:bodyPr>
            <a:noAutofit/>
          </a:bodyPr>
          <a:lstStyle/>
          <a:p>
            <a:pPr marL="0" indent="0" algn="just">
              <a:buNone/>
            </a:pPr>
            <a:r>
              <a:rPr lang="en-US" sz="1800">
                <a:solidFill>
                  <a:srgbClr val="C00000"/>
                </a:solidFill>
                <a:latin typeface="Bahnschrift SemiBold Condensed" pitchFamily="34" charset="0"/>
              </a:rPr>
              <a:t>4. Chemical Analysis</a:t>
            </a:r>
            <a:endParaRPr lang="en-US" sz="1800" b="0">
              <a:solidFill>
                <a:srgbClr val="C00000"/>
              </a:solidFill>
              <a:latin typeface="Bahnschrift SemiBold Condensed" pitchFamily="34" charset="0"/>
            </a:endParaRPr>
          </a:p>
          <a:p>
            <a:pPr algn="just"/>
            <a:r>
              <a:rPr lang="en-US" sz="1800" b="0">
                <a:latin typeface="Bahnschrift SemiBold Condensed" pitchFamily="34" charset="0"/>
              </a:rPr>
              <a:t>From the mass used for physical analysis a 500 gms sample is taken for moisture determination and heated overnight at 100°C to obtain weight loss. </a:t>
            </a:r>
          </a:p>
          <a:p>
            <a:pPr algn="just"/>
            <a:r>
              <a:rPr lang="en-US" sz="1800" b="0">
                <a:latin typeface="Bahnschrift SemiBold Condensed" pitchFamily="34" charset="0"/>
              </a:rPr>
              <a:t>This loss is expressed as a percentage of total weight. </a:t>
            </a:r>
          </a:p>
          <a:p>
            <a:pPr algn="just"/>
            <a:r>
              <a:rPr lang="en-US" sz="1800" b="0">
                <a:latin typeface="Bahnschrift SemiBold Condensed" pitchFamily="34" charset="0"/>
              </a:rPr>
              <a:t>Normally moisture content is determined as soon as the sample is collected which helps in the choice of processing and disposal methods.</a:t>
            </a:r>
          </a:p>
          <a:p>
            <a:pPr marL="0" indent="0">
              <a:buNone/>
            </a:pPr>
            <a:r>
              <a:rPr lang="en-US" sz="1800" smtClean="0">
                <a:solidFill>
                  <a:srgbClr val="C00000"/>
                </a:solidFill>
                <a:latin typeface="Bahnschrift SemiBold Condensed" pitchFamily="34" charset="0"/>
              </a:rPr>
              <a:t>5</a:t>
            </a:r>
            <a:r>
              <a:rPr lang="en-US" sz="1800" dirty="0">
                <a:solidFill>
                  <a:srgbClr val="C00000"/>
                </a:solidFill>
                <a:latin typeface="Bahnschrift SemiBold Condensed" pitchFamily="34" charset="0"/>
              </a:rPr>
              <a:t>. Biological Analysis</a:t>
            </a:r>
            <a:endParaRPr lang="en-US" sz="1800" b="0" dirty="0">
              <a:solidFill>
                <a:srgbClr val="C00000"/>
              </a:solidFill>
              <a:latin typeface="Bahnschrift SemiBold Condensed" pitchFamily="34" charset="0"/>
            </a:endParaRPr>
          </a:p>
          <a:p>
            <a:r>
              <a:rPr lang="en-US" sz="1800" b="0" dirty="0">
                <a:latin typeface="Bahnschrift SemiBold Condensed" pitchFamily="34" charset="0"/>
              </a:rPr>
              <a:t>Refuse as it is produced does not normally contain human intestinal parasites. </a:t>
            </a:r>
            <a:endParaRPr lang="en-US" sz="1800" b="0" dirty="0" smtClean="0">
              <a:latin typeface="Bahnschrift SemiBold Condensed" pitchFamily="34" charset="0"/>
            </a:endParaRPr>
          </a:p>
          <a:p>
            <a:r>
              <a:rPr lang="en-US" sz="1800" b="0" dirty="0" smtClean="0">
                <a:latin typeface="Bahnschrift SemiBold Condensed" pitchFamily="34" charset="0"/>
              </a:rPr>
              <a:t>In </a:t>
            </a:r>
            <a:r>
              <a:rPr lang="en-US" sz="1800" b="0" dirty="0">
                <a:latin typeface="Bahnschrift SemiBold Condensed" pitchFamily="34" charset="0"/>
              </a:rPr>
              <a:t>India and other developing countries, it is common to find refuse lying at such points where it is liable to come in contact with material containing parasites</a:t>
            </a:r>
            <a:r>
              <a:rPr lang="en-US" sz="1800" b="0" dirty="0" smtClean="0">
                <a:latin typeface="Bahnschrift SemiBold Condensed" pitchFamily="34" charset="0"/>
              </a:rPr>
              <a:t>.</a:t>
            </a:r>
          </a:p>
          <a:p>
            <a:r>
              <a:rPr lang="en-US" sz="1800" b="0" dirty="0" smtClean="0">
                <a:latin typeface="Bahnschrift SemiBold Condensed" pitchFamily="34" charset="0"/>
              </a:rPr>
              <a:t>In </a:t>
            </a:r>
            <a:r>
              <a:rPr lang="en-US" sz="1800" b="0" dirty="0">
                <a:latin typeface="Bahnschrift SemiBold Condensed" pitchFamily="34" charset="0"/>
              </a:rPr>
              <a:t>cities, which do not have a sewerage system, night- soil is often deposited along with refuse which transmits parasites.</a:t>
            </a:r>
          </a:p>
          <a:p>
            <a:pPr algn="just"/>
            <a:endParaRPr lang="en-US" sz="1800" b="0" dirty="0" smtClean="0"/>
          </a:p>
        </p:txBody>
      </p:sp>
    </p:spTree>
    <p:extLst>
      <p:ext uri="{BB962C8B-B14F-4D97-AF65-F5344CB8AC3E}">
        <p14:creationId xmlns:p14="http://schemas.microsoft.com/office/powerpoint/2010/main" val="5147065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IN" dirty="0" smtClean="0"/>
              <a:t>SOURCE POINTS OF SOLID WASTE</a:t>
            </a:r>
            <a:endParaRPr lang="en-IN" dirty="0"/>
          </a:p>
        </p:txBody>
      </p:sp>
      <p:sp>
        <p:nvSpPr>
          <p:cNvPr id="3" name="Content Placeholder 2"/>
          <p:cNvSpPr>
            <a:spLocks noGrp="1"/>
          </p:cNvSpPr>
          <p:nvPr>
            <p:ph idx="1"/>
          </p:nvPr>
        </p:nvSpPr>
        <p:spPr>
          <a:xfrm>
            <a:off x="167865" y="1066800"/>
            <a:ext cx="8784976" cy="4813995"/>
          </a:xfrm>
        </p:spPr>
        <p:txBody>
          <a:bodyPr>
            <a:noAutofit/>
          </a:bodyPr>
          <a:lstStyle/>
          <a:p>
            <a:pPr marL="0" indent="0" algn="just"/>
            <a:r>
              <a:rPr lang="en-US" sz="2000" b="0" dirty="0" smtClean="0">
                <a:solidFill>
                  <a:srgbClr val="C00000"/>
                </a:solidFill>
                <a:latin typeface="Bahnschrift SemiBold Condensed" pitchFamily="34" charset="0"/>
              </a:rPr>
              <a:t>Non point Source: </a:t>
            </a:r>
            <a:r>
              <a:rPr lang="en-US" sz="2000" b="0" dirty="0" smtClean="0">
                <a:latin typeface="Bahnschrift SemiBold Condensed" pitchFamily="34" charset="0"/>
              </a:rPr>
              <a:t>It is an indirect way of pollution of environment. Ex: road side waste products which are not degradable. </a:t>
            </a:r>
          </a:p>
          <a:p>
            <a:pPr marL="0" indent="0" algn="just"/>
            <a:r>
              <a:rPr lang="en-US" sz="2000" b="0" dirty="0" smtClean="0">
                <a:solidFill>
                  <a:srgbClr val="C00000"/>
                </a:solidFill>
                <a:latin typeface="Bahnschrift SemiBold Condensed" pitchFamily="34" charset="0"/>
              </a:rPr>
              <a:t>Point Source: </a:t>
            </a:r>
            <a:r>
              <a:rPr lang="en-US" sz="2000" b="0" dirty="0" smtClean="0">
                <a:latin typeface="Bahnschrift SemiBold Condensed" pitchFamily="34" charset="0"/>
              </a:rPr>
              <a:t>When harmful substances are directly left out from places like households, commercial centers etc. </a:t>
            </a:r>
          </a:p>
        </p:txBody>
      </p:sp>
      <p:sp>
        <p:nvSpPr>
          <p:cNvPr id="4" name="AutoShape 2" descr="Garbage dumped on roadside near Gayathri Nag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Garbage dumped on roadside near Gayathri Naga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Garbage dumped on roadside near Gayathri Naga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Garbage dumped on roadside near Gayathri Naga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Garbage dumped on roadside near Gayathri Naga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6" name="Picture 14" descr="Illustration of various origins of point and nonpoint source pollution....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11129"/>
            <a:ext cx="6096000" cy="33850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19400" y="6396202"/>
            <a:ext cx="3733800" cy="369332"/>
          </a:xfrm>
          <a:prstGeom prst="rect">
            <a:avLst/>
          </a:prstGeom>
          <a:noFill/>
        </p:spPr>
        <p:txBody>
          <a:bodyPr wrap="square" rtlCol="0">
            <a:spAutoFit/>
          </a:bodyPr>
          <a:lstStyle/>
          <a:p>
            <a:pPr algn="ctr"/>
            <a:r>
              <a:rPr lang="en-US" b="1" dirty="0" smtClean="0"/>
              <a:t>Fig:</a:t>
            </a:r>
            <a:r>
              <a:rPr lang="en-US" dirty="0" smtClean="0"/>
              <a:t> Sources of pollution</a:t>
            </a:r>
            <a:endParaRPr lang="en-US" dirty="0"/>
          </a:p>
        </p:txBody>
      </p:sp>
    </p:spTree>
    <p:extLst>
      <p:ext uri="{BB962C8B-B14F-4D97-AF65-F5344CB8AC3E}">
        <p14:creationId xmlns:p14="http://schemas.microsoft.com/office/powerpoint/2010/main" val="29613088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IN" dirty="0" smtClean="0"/>
              <a:t>EFFECTS OF SOLID WASTE</a:t>
            </a:r>
            <a:endParaRPr lang="en-IN" dirty="0"/>
          </a:p>
        </p:txBody>
      </p:sp>
      <p:sp>
        <p:nvSpPr>
          <p:cNvPr id="3" name="Content Placeholder 2"/>
          <p:cNvSpPr>
            <a:spLocks noGrp="1"/>
          </p:cNvSpPr>
          <p:nvPr>
            <p:ph idx="1"/>
          </p:nvPr>
        </p:nvSpPr>
        <p:spPr>
          <a:xfrm>
            <a:off x="152400" y="990600"/>
            <a:ext cx="8784976" cy="4813995"/>
          </a:xfrm>
        </p:spPr>
        <p:txBody>
          <a:bodyPr>
            <a:noAutofit/>
          </a:bodyPr>
          <a:lstStyle/>
          <a:p>
            <a:pPr algn="just"/>
            <a:r>
              <a:rPr lang="en-US" sz="2000" b="0" dirty="0" smtClean="0">
                <a:latin typeface="Bahnschrift SemiBold Condensed" pitchFamily="34" charset="0"/>
              </a:rPr>
              <a:t>Municipal </a:t>
            </a:r>
            <a:r>
              <a:rPr lang="en-US" sz="2000" b="0" dirty="0">
                <a:latin typeface="Bahnschrift SemiBold Condensed" pitchFamily="34" charset="0"/>
              </a:rPr>
              <a:t>solid wastes heap up on the roads due to improper disposal system</a:t>
            </a:r>
            <a:r>
              <a:rPr lang="en-US" sz="2000" b="0" dirty="0" smtClean="0">
                <a:latin typeface="Bahnschrift SemiBold Condensed" pitchFamily="34" charset="0"/>
              </a:rPr>
              <a:t>.</a:t>
            </a:r>
          </a:p>
          <a:p>
            <a:pPr algn="just"/>
            <a:r>
              <a:rPr lang="en-US" sz="2000" b="0" dirty="0" smtClean="0">
                <a:latin typeface="Bahnschrift SemiBold Condensed" pitchFamily="34" charset="0"/>
              </a:rPr>
              <a:t> </a:t>
            </a:r>
            <a:r>
              <a:rPr lang="en-US" sz="2000" b="0" dirty="0">
                <a:latin typeface="Bahnschrift SemiBold Condensed" pitchFamily="34" charset="0"/>
              </a:rPr>
              <a:t>People clean their own houses and litter their immediate surroundings which affects the community including themselves</a:t>
            </a:r>
            <a:r>
              <a:rPr lang="en-US" sz="2000" b="0" dirty="0" smtClean="0">
                <a:latin typeface="Bahnschrift SemiBold Condensed" pitchFamily="34" charset="0"/>
              </a:rPr>
              <a:t>.</a:t>
            </a:r>
          </a:p>
          <a:p>
            <a:pPr algn="just"/>
            <a:r>
              <a:rPr lang="en-US" sz="2000" b="0" dirty="0">
                <a:latin typeface="Bahnschrift SemiBold Condensed" pitchFamily="34" charset="0"/>
              </a:rPr>
              <a:t>This type of dumping allows biodegradable materials to decompose under uncontrolled and unhygienic conditions. </a:t>
            </a:r>
            <a:endParaRPr lang="en-US" sz="2000" b="0" dirty="0" smtClean="0">
              <a:latin typeface="Bahnschrift SemiBold Condensed" pitchFamily="34" charset="0"/>
            </a:endParaRPr>
          </a:p>
          <a:p>
            <a:pPr algn="just"/>
            <a:endParaRPr lang="en-US" sz="2000" b="0" dirty="0" smtClean="0">
              <a:latin typeface="Bahnschrift SemiBold Condensed" pitchFamily="34" charset="0"/>
            </a:endParaRPr>
          </a:p>
        </p:txBody>
      </p:sp>
      <p:pic>
        <p:nvPicPr>
          <p:cNvPr id="5122" name="Picture 2" descr="Roadside garbage dumping continues unchecked | Hubballi News - Times of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56" y="3643314"/>
            <a:ext cx="5799673" cy="27988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28352" y="6400800"/>
            <a:ext cx="4267200" cy="369332"/>
          </a:xfrm>
          <a:prstGeom prst="rect">
            <a:avLst/>
          </a:prstGeom>
          <a:noFill/>
        </p:spPr>
        <p:txBody>
          <a:bodyPr wrap="square" rtlCol="0">
            <a:spAutoFit/>
          </a:bodyPr>
          <a:lstStyle/>
          <a:p>
            <a:pPr algn="ctr"/>
            <a:r>
              <a:rPr lang="en-US" b="1" dirty="0" smtClean="0"/>
              <a:t>Fig:</a:t>
            </a:r>
            <a:r>
              <a:rPr lang="en-US" dirty="0" smtClean="0"/>
              <a:t> Road side waste disposal</a:t>
            </a:r>
            <a:endParaRPr lang="en-US" dirty="0"/>
          </a:p>
        </p:txBody>
      </p:sp>
    </p:spTree>
    <p:extLst>
      <p:ext uri="{BB962C8B-B14F-4D97-AF65-F5344CB8AC3E}">
        <p14:creationId xmlns:p14="http://schemas.microsoft.com/office/powerpoint/2010/main" val="19719689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IN" dirty="0" smtClean="0"/>
              <a:t>EFFECTS OF SOLID WASTE</a:t>
            </a:r>
            <a:endParaRPr lang="en-IN" dirty="0">
              <a:latin typeface="Bahnschrift SemiBold Condensed" pitchFamily="34" charset="0"/>
            </a:endParaRPr>
          </a:p>
        </p:txBody>
      </p:sp>
      <p:sp>
        <p:nvSpPr>
          <p:cNvPr id="3" name="Content Placeholder 2"/>
          <p:cNvSpPr>
            <a:spLocks noGrp="1"/>
          </p:cNvSpPr>
          <p:nvPr>
            <p:ph idx="1"/>
          </p:nvPr>
        </p:nvSpPr>
        <p:spPr>
          <a:xfrm>
            <a:off x="152400" y="990600"/>
            <a:ext cx="8784976" cy="4813995"/>
          </a:xfrm>
        </p:spPr>
        <p:txBody>
          <a:bodyPr>
            <a:noAutofit/>
          </a:bodyPr>
          <a:lstStyle/>
          <a:p>
            <a:pPr algn="just"/>
            <a:r>
              <a:rPr lang="en-US" sz="2000" b="0" dirty="0">
                <a:latin typeface="Bahnschrift SemiBold Condensed" pitchFamily="34" charset="0"/>
              </a:rPr>
              <a:t>This produces foul smell and breeds various types of insects and infectious organisms besides spoiling the aesthetics of the site. </a:t>
            </a:r>
          </a:p>
          <a:p>
            <a:pPr algn="just"/>
            <a:r>
              <a:rPr lang="en-US" sz="2000" b="0" dirty="0">
                <a:solidFill>
                  <a:srgbClr val="C00000"/>
                </a:solidFill>
                <a:latin typeface="Bahnschrift SemiBold Condensed" pitchFamily="34" charset="0"/>
              </a:rPr>
              <a:t>Industrial solid wastes</a:t>
            </a:r>
            <a:r>
              <a:rPr lang="en-US" sz="2000" b="0" dirty="0">
                <a:latin typeface="Bahnschrift SemiBold Condensed" pitchFamily="34" charset="0"/>
              </a:rPr>
              <a:t> are sources of toxic metals and hazardous wastes, which may spread on land and can cause changes </a:t>
            </a:r>
            <a:r>
              <a:rPr lang="en-US" sz="2000" b="0">
                <a:latin typeface="Bahnschrift SemiBold Condensed" pitchFamily="34" charset="0"/>
              </a:rPr>
              <a:t>in </a:t>
            </a:r>
            <a:r>
              <a:rPr lang="en-US" sz="2000" b="0" smtClean="0">
                <a:latin typeface="Bahnschrift SemiBold Condensed" pitchFamily="34" charset="0"/>
              </a:rPr>
              <a:t>physiochemical </a:t>
            </a:r>
            <a:r>
              <a:rPr lang="en-US" sz="2000" b="0" dirty="0">
                <a:latin typeface="Bahnschrift SemiBold Condensed" pitchFamily="34" charset="0"/>
              </a:rPr>
              <a:t>and biological characteristics thereby affecting productivity of soils.</a:t>
            </a:r>
          </a:p>
          <a:p>
            <a:pPr marL="0" indent="0" algn="just">
              <a:buNone/>
            </a:pPr>
            <a:endParaRPr lang="en-US" sz="2000" b="0" dirty="0" smtClean="0"/>
          </a:p>
        </p:txBody>
      </p:sp>
      <p:pic>
        <p:nvPicPr>
          <p:cNvPr id="1026" name="Picture 2" descr="Soil Related Constraints ::Industrial Was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3306821"/>
            <a:ext cx="6095999" cy="334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3088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IN" dirty="0" smtClean="0"/>
              <a:t>EFFECTS OF SOLID WASTE</a:t>
            </a:r>
            <a:endParaRPr lang="en-IN" dirty="0">
              <a:latin typeface="Bahnschrift SemiBold Condensed" pitchFamily="34" charset="0"/>
            </a:endParaRPr>
          </a:p>
        </p:txBody>
      </p:sp>
      <p:sp>
        <p:nvSpPr>
          <p:cNvPr id="3" name="Content Placeholder 2"/>
          <p:cNvSpPr>
            <a:spLocks noGrp="1"/>
          </p:cNvSpPr>
          <p:nvPr>
            <p:ph idx="1"/>
          </p:nvPr>
        </p:nvSpPr>
        <p:spPr>
          <a:xfrm>
            <a:off x="152400" y="980854"/>
            <a:ext cx="8784976" cy="4813995"/>
          </a:xfrm>
        </p:spPr>
        <p:txBody>
          <a:bodyPr>
            <a:noAutofit/>
          </a:bodyPr>
          <a:lstStyle/>
          <a:p>
            <a:pPr algn="just">
              <a:buFont typeface="Arial" pitchFamily="34" charset="0"/>
              <a:buChar char="•"/>
            </a:pPr>
            <a:r>
              <a:rPr lang="en-US" sz="2000" b="0" dirty="0"/>
              <a:t>Various types of wastes like cans, pesticides, cleaning solvents, batteries (zinc, lead or mercury), radioactive materials, plastics and e-waste are mixed up with paper, scraps and other non-toxic materials which could be recycled. Burning of some of these materials produces dioxins, furans and polychlorinated biphenyls, which have the potential to cause various types of ailments including cancer.</a:t>
            </a:r>
          </a:p>
          <a:p>
            <a:pPr algn="just">
              <a:buFont typeface="Arial" pitchFamily="34" charset="0"/>
              <a:buChar char="•"/>
            </a:pPr>
            <a:endParaRPr lang="en-US" sz="2000" b="0" dirty="0"/>
          </a:p>
        </p:txBody>
      </p:sp>
      <p:pic>
        <p:nvPicPr>
          <p:cNvPr id="2050" name="Picture 2" descr="The Health Risks of Burning Waste in Lebanon | HR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767" y="3365090"/>
            <a:ext cx="5715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24200" y="6383594"/>
            <a:ext cx="3505200" cy="369332"/>
          </a:xfrm>
          <a:prstGeom prst="rect">
            <a:avLst/>
          </a:prstGeom>
          <a:noFill/>
        </p:spPr>
        <p:txBody>
          <a:bodyPr wrap="square" rtlCol="0">
            <a:spAutoFit/>
          </a:bodyPr>
          <a:lstStyle/>
          <a:p>
            <a:pPr algn="ctr"/>
            <a:r>
              <a:rPr lang="en-US" b="1" dirty="0" smtClean="0"/>
              <a:t>Fig: </a:t>
            </a:r>
            <a:r>
              <a:rPr lang="en-US" dirty="0" smtClean="0"/>
              <a:t>Burning of Solid Waste</a:t>
            </a:r>
            <a:endParaRPr lang="en-US" b="1" dirty="0"/>
          </a:p>
        </p:txBody>
      </p:sp>
    </p:spTree>
    <p:extLst>
      <p:ext uri="{BB962C8B-B14F-4D97-AF65-F5344CB8AC3E}">
        <p14:creationId xmlns:p14="http://schemas.microsoft.com/office/powerpoint/2010/main" val="29613088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EFFECTS OF SOLID WASTE</a:t>
            </a:r>
            <a:endParaRPr lang="en-US" dirty="0"/>
          </a:p>
        </p:txBody>
      </p:sp>
      <p:sp>
        <p:nvSpPr>
          <p:cNvPr id="3" name="Content Placeholder 2"/>
          <p:cNvSpPr>
            <a:spLocks noGrp="1"/>
          </p:cNvSpPr>
          <p:nvPr>
            <p:ph idx="1"/>
          </p:nvPr>
        </p:nvSpPr>
        <p:spPr>
          <a:xfrm>
            <a:off x="457200" y="1066800"/>
            <a:ext cx="8229600" cy="5328592"/>
          </a:xfrm>
        </p:spPr>
        <p:txBody>
          <a:bodyPr>
            <a:normAutofit/>
          </a:bodyPr>
          <a:lstStyle/>
          <a:p>
            <a:pPr fontAlgn="base">
              <a:buFont typeface="Arial" pitchFamily="34" charset="0"/>
              <a:buChar char="•"/>
            </a:pPr>
            <a:r>
              <a:rPr lang="en-US" sz="2000" b="0" dirty="0"/>
              <a:t>Toxic substances may leach or percolate to contaminate the ground water. In refuse mixing, the hazardous wastes are mixed with garbage and other combustible wastes. This makes segregation and disposal all the more difficult and risky</a:t>
            </a:r>
            <a:r>
              <a:rPr lang="en-US" sz="2000" b="0" dirty="0" smtClean="0"/>
              <a:t>.</a:t>
            </a:r>
            <a:endParaRPr lang="en-US" sz="2000" b="0" dirty="0"/>
          </a:p>
        </p:txBody>
      </p:sp>
      <p:pic>
        <p:nvPicPr>
          <p:cNvPr id="4098" name="Picture 2" descr="Groundwater Pollution - South Sudan | Lack of adequate sanit… | Flickr"/>
          <p:cNvPicPr>
            <a:picLocks noChangeAspect="1" noChangeArrowheads="1"/>
          </p:cNvPicPr>
          <p:nvPr/>
        </p:nvPicPr>
        <p:blipFill rotWithShape="1">
          <a:blip r:embed="rId2">
            <a:extLst>
              <a:ext uri="{28A0092B-C50C-407E-A947-70E740481C1C}">
                <a14:useLocalDpi xmlns:a14="http://schemas.microsoft.com/office/drawing/2010/main" val="0"/>
              </a:ext>
            </a:extLst>
          </a:blip>
          <a:srcRect t="30719" b="-30720"/>
          <a:stretch/>
        </p:blipFill>
        <p:spPr bwMode="auto">
          <a:xfrm>
            <a:off x="1524000" y="2932471"/>
            <a:ext cx="65024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6324600"/>
            <a:ext cx="4267200" cy="646331"/>
          </a:xfrm>
          <a:prstGeom prst="rect">
            <a:avLst/>
          </a:prstGeom>
          <a:noFill/>
        </p:spPr>
        <p:txBody>
          <a:bodyPr wrap="square" rtlCol="0">
            <a:spAutoFit/>
          </a:bodyPr>
          <a:lstStyle/>
          <a:p>
            <a:pPr algn="ctr"/>
            <a:r>
              <a:rPr lang="en-US" b="1" dirty="0" smtClean="0"/>
              <a:t>Fig: </a:t>
            </a:r>
            <a:r>
              <a:rPr lang="en-US" dirty="0" smtClean="0"/>
              <a:t>Groundwater contamination</a:t>
            </a:r>
          </a:p>
          <a:p>
            <a:pPr algn="ctr"/>
            <a:endParaRPr lang="en-US" b="1" dirty="0"/>
          </a:p>
        </p:txBody>
      </p:sp>
    </p:spTree>
    <p:extLst>
      <p:ext uri="{BB962C8B-B14F-4D97-AF65-F5344CB8AC3E}">
        <p14:creationId xmlns:p14="http://schemas.microsoft.com/office/powerpoint/2010/main" val="13637921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Autofit/>
          </a:bodyPr>
          <a:lstStyle/>
          <a:p>
            <a:r>
              <a:rPr lang="en-IN" dirty="0" smtClean="0"/>
              <a:t>CASE STUDY: STATUS OF WASTE GENERATION IN BANGALORE</a:t>
            </a:r>
            <a:endParaRPr lang="en-IN" dirty="0">
              <a:latin typeface="Bahnschrift SemiBold Condensed" pitchFamily="34" charset="0"/>
            </a:endParaRPr>
          </a:p>
        </p:txBody>
      </p:sp>
      <p:sp>
        <p:nvSpPr>
          <p:cNvPr id="3" name="Content Placeholder 2"/>
          <p:cNvSpPr>
            <a:spLocks noGrp="1"/>
          </p:cNvSpPr>
          <p:nvPr>
            <p:ph idx="1"/>
          </p:nvPr>
        </p:nvSpPr>
        <p:spPr>
          <a:xfrm>
            <a:off x="152400" y="1371600"/>
            <a:ext cx="8784976" cy="4813995"/>
          </a:xfrm>
        </p:spPr>
        <p:txBody>
          <a:bodyPr>
            <a:noAutofit/>
          </a:bodyPr>
          <a:lstStyle/>
          <a:p>
            <a:pPr algn="just"/>
            <a:r>
              <a:rPr lang="en-US" sz="2000" b="0" dirty="0">
                <a:latin typeface="Bahnschrift SemiBold Condensed" pitchFamily="34" charset="0"/>
              </a:rPr>
              <a:t>The Bengaluru Metropolitan Area covers an area of 1258 sq. km and is the fifth largest city in India. </a:t>
            </a:r>
            <a:endParaRPr lang="en-US" sz="2000" b="0" dirty="0" smtClean="0">
              <a:latin typeface="Bahnschrift SemiBold Condensed" pitchFamily="34" charset="0"/>
            </a:endParaRPr>
          </a:p>
          <a:p>
            <a:pPr algn="just"/>
            <a:r>
              <a:rPr lang="en-US" sz="2000" b="0" dirty="0" smtClean="0">
                <a:latin typeface="Bahnschrift SemiBold Condensed" pitchFamily="34" charset="0"/>
              </a:rPr>
              <a:t>However</a:t>
            </a:r>
            <a:r>
              <a:rPr lang="en-US" sz="2000" b="0" dirty="0">
                <a:latin typeface="Bahnschrift SemiBold Condensed" pitchFamily="34" charset="0"/>
              </a:rPr>
              <a:t>, with an increased population level, rapid economic growth, and a rise in community living standard, the generation rate of MSW in metropolitan cities accelerates. </a:t>
            </a:r>
            <a:endParaRPr lang="en-US" sz="2000" b="0" dirty="0" smtClean="0">
              <a:latin typeface="Bahnschrift SemiBold Condensed" pitchFamily="34" charset="0"/>
            </a:endParaRPr>
          </a:p>
          <a:p>
            <a:pPr algn="just"/>
            <a:r>
              <a:rPr lang="en-US" sz="2000" b="0" dirty="0" smtClean="0">
                <a:latin typeface="Bahnschrift SemiBold Condensed" pitchFamily="34" charset="0"/>
              </a:rPr>
              <a:t>The </a:t>
            </a:r>
            <a:r>
              <a:rPr lang="en-US" sz="2000" b="0" dirty="0">
                <a:latin typeface="Bahnschrift SemiBold Condensed" pitchFamily="34" charset="0"/>
              </a:rPr>
              <a:t>local authorities are struggling to provide the proper solid waste management system to a satisfactory level. </a:t>
            </a:r>
            <a:endParaRPr lang="en-US" sz="2000" b="0" dirty="0" smtClean="0">
              <a:latin typeface="Bahnschrift SemiBold Condensed" pitchFamily="34" charset="0"/>
            </a:endParaRPr>
          </a:p>
          <a:p>
            <a:pPr algn="just"/>
            <a:r>
              <a:rPr lang="en-US" sz="2000" b="0" dirty="0" smtClean="0">
                <a:latin typeface="Bahnschrift SemiBold Condensed" pitchFamily="34" charset="0"/>
              </a:rPr>
              <a:t>Recently </a:t>
            </a:r>
            <a:r>
              <a:rPr lang="en-US" sz="2000" b="0" dirty="0">
                <a:latin typeface="Bahnschrift SemiBold Condensed" pitchFamily="34" charset="0"/>
              </a:rPr>
              <a:t>the authorities have taken initiatives and measures to organize the MSWM sector.</a:t>
            </a:r>
            <a:endParaRPr lang="en-US" sz="2000" b="0" dirty="0" smtClean="0">
              <a:latin typeface="Bahnschrift SemiBold Condensed" pitchFamily="34" charset="0"/>
            </a:endParaRPr>
          </a:p>
        </p:txBody>
      </p:sp>
    </p:spTree>
    <p:extLst>
      <p:ext uri="{BB962C8B-B14F-4D97-AF65-F5344CB8AC3E}">
        <p14:creationId xmlns:p14="http://schemas.microsoft.com/office/powerpoint/2010/main" val="2596653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IN" dirty="0" smtClean="0"/>
              <a:t>INTRODUCTION – SOLIDWASTE MANAGEMENT</a:t>
            </a:r>
            <a:endParaRPr lang="en-IN" dirty="0"/>
          </a:p>
        </p:txBody>
      </p:sp>
      <p:sp>
        <p:nvSpPr>
          <p:cNvPr id="3" name="Content Placeholder 2"/>
          <p:cNvSpPr>
            <a:spLocks noGrp="1"/>
          </p:cNvSpPr>
          <p:nvPr>
            <p:ph idx="1"/>
          </p:nvPr>
        </p:nvSpPr>
        <p:spPr>
          <a:xfrm>
            <a:off x="0" y="1142984"/>
            <a:ext cx="8858280" cy="5286412"/>
          </a:xfrm>
        </p:spPr>
        <p:txBody>
          <a:bodyPr>
            <a:normAutofit fontScale="85000" lnSpcReduction="10000"/>
          </a:bodyPr>
          <a:lstStyle/>
          <a:p>
            <a:pPr algn="just"/>
            <a:r>
              <a:rPr lang="en-IN" dirty="0" smtClean="0">
                <a:solidFill>
                  <a:srgbClr val="C00000"/>
                </a:solidFill>
                <a:latin typeface="Bahnschrift SemiBold Condensed" pitchFamily="34" charset="0"/>
              </a:rPr>
              <a:t>Prevention</a:t>
            </a:r>
            <a:r>
              <a:rPr lang="en-IN" dirty="0" smtClean="0">
                <a:latin typeface="Bahnschrift SemiBold Condensed" pitchFamily="34" charset="0"/>
              </a:rPr>
              <a:t>: This strategy prevents wastes from ever being formed in the first place</a:t>
            </a:r>
          </a:p>
          <a:p>
            <a:pPr algn="just"/>
            <a:r>
              <a:rPr lang="en-IN" dirty="0" smtClean="0">
                <a:solidFill>
                  <a:srgbClr val="C00000"/>
                </a:solidFill>
                <a:latin typeface="Bahnschrift SemiBold Condensed" pitchFamily="34" charset="0"/>
              </a:rPr>
              <a:t>Recycling / Resource recovery / Waste to energy:  </a:t>
            </a:r>
            <a:r>
              <a:rPr lang="en-IN" dirty="0" smtClean="0">
                <a:latin typeface="Bahnschrift SemiBold Condensed" pitchFamily="34" charset="0"/>
              </a:rPr>
              <a:t>– Recycling and reuse of materials, the recovery of certain wastes for reuse, and the conversion of certain types waste into useful energy such as heat, electricity, and hot water are strategies which recover and offset costs for overall waste management.</a:t>
            </a:r>
          </a:p>
          <a:p>
            <a:pPr algn="just"/>
            <a:r>
              <a:rPr lang="en-IN" dirty="0" smtClean="0">
                <a:solidFill>
                  <a:srgbClr val="C00000"/>
                </a:solidFill>
                <a:latin typeface="Bahnschrift SemiBold Condensed" pitchFamily="34" charset="0"/>
              </a:rPr>
              <a:t>Treatment: </a:t>
            </a:r>
            <a:r>
              <a:rPr lang="en-IN" dirty="0" smtClean="0">
                <a:latin typeface="Bahnschrift SemiBold Condensed" pitchFamily="34" charset="0"/>
              </a:rPr>
              <a:t>When wastes cannot be prevented or minimized through reuse or recycling, then we need to pursue strategies aimed at reducing volumes and/or toxicity.  Treatment technologies are process that focus on stabilization of wastes, reducing toxicity, reducing volume before ultimate disposal, or in some cases creating limited-use by-products.</a:t>
            </a:r>
          </a:p>
          <a:p>
            <a:endParaRPr lang="en-IN"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
            <a:ext cx="8229600" cy="1143000"/>
          </a:xfrm>
        </p:spPr>
        <p:txBody>
          <a:bodyPr>
            <a:noAutofit/>
          </a:bodyPr>
          <a:lstStyle/>
          <a:p>
            <a:r>
              <a:rPr lang="en-IN" dirty="0" smtClean="0"/>
              <a:t>CASE STUDY: STATUS OF WASTE GENERATION IN BANGALORE</a:t>
            </a:r>
            <a:endParaRPr lang="en-IN" dirty="0"/>
          </a:p>
        </p:txBody>
      </p:sp>
      <p:sp>
        <p:nvSpPr>
          <p:cNvPr id="3" name="Content Placeholder 2"/>
          <p:cNvSpPr>
            <a:spLocks noGrp="1"/>
          </p:cNvSpPr>
          <p:nvPr>
            <p:ph idx="1"/>
          </p:nvPr>
        </p:nvSpPr>
        <p:spPr>
          <a:xfrm>
            <a:off x="179512" y="1196752"/>
            <a:ext cx="8821644" cy="5232644"/>
          </a:xfrm>
        </p:spPr>
        <p:txBody>
          <a:bodyPr>
            <a:noAutofit/>
          </a:bodyPr>
          <a:lstStyle/>
          <a:p>
            <a:pPr marL="0" indent="0" algn="just">
              <a:buNone/>
            </a:pPr>
            <a:r>
              <a:rPr lang="en-US" sz="2000" dirty="0" smtClean="0">
                <a:solidFill>
                  <a:srgbClr val="C00000"/>
                </a:solidFill>
                <a:latin typeface="Bahnschrift SemiBold Condensed" pitchFamily="34" charset="0"/>
              </a:rPr>
              <a:t>WASTE GENERATION: </a:t>
            </a:r>
          </a:p>
          <a:p>
            <a:pPr algn="just"/>
            <a:r>
              <a:rPr lang="en-US" sz="2000" b="0" dirty="0" smtClean="0">
                <a:latin typeface="Bahnschrift SemiBold Condensed" pitchFamily="34" charset="0"/>
              </a:rPr>
              <a:t>At </a:t>
            </a:r>
            <a:r>
              <a:rPr lang="en-US" sz="2000" b="0" dirty="0">
                <a:latin typeface="Bahnschrift SemiBold Condensed" pitchFamily="34" charset="0"/>
              </a:rPr>
              <a:t>present, 10% of solid waste is recycled in </a:t>
            </a:r>
            <a:r>
              <a:rPr lang="en-US" sz="2000" b="0" dirty="0" smtClean="0">
                <a:latin typeface="Bahnschrift SemiBold Condensed" pitchFamily="34" charset="0"/>
              </a:rPr>
              <a:t>Bengaluru and the </a:t>
            </a:r>
            <a:r>
              <a:rPr lang="en-US" sz="2000" b="0" dirty="0">
                <a:latin typeface="Bahnschrift SemiBold Condensed" pitchFamily="34" charset="0"/>
              </a:rPr>
              <a:t>waste generation rate is 0.4–0.6 kg/capita/day. </a:t>
            </a:r>
            <a:endParaRPr lang="en-US" sz="2000" b="0" dirty="0" smtClean="0">
              <a:latin typeface="Bahnschrift SemiBold Condensed" pitchFamily="34" charset="0"/>
            </a:endParaRPr>
          </a:p>
          <a:p>
            <a:pPr algn="just"/>
            <a:r>
              <a:rPr lang="en-US" sz="2000" b="0" dirty="0" smtClean="0">
                <a:latin typeface="Bahnschrift SemiBold Condensed" pitchFamily="34" charset="0"/>
              </a:rPr>
              <a:t>The </a:t>
            </a:r>
            <a:r>
              <a:rPr lang="en-US" sz="2000" b="0" dirty="0">
                <a:latin typeface="Bahnschrift SemiBold Condensed" pitchFamily="34" charset="0"/>
              </a:rPr>
              <a:t>proposed waste generation rate is about 0.5 kg/capita/day in </a:t>
            </a:r>
            <a:r>
              <a:rPr lang="en-US" sz="2000" b="0" dirty="0" smtClean="0">
                <a:latin typeface="Bahnschrift SemiBold Condensed" pitchFamily="34" charset="0"/>
              </a:rPr>
              <a:t>Bengaluru. Since </a:t>
            </a:r>
            <a:r>
              <a:rPr lang="en-US" sz="2000" b="0" dirty="0">
                <a:latin typeface="Bahnschrift SemiBold Condensed" pitchFamily="34" charset="0"/>
              </a:rPr>
              <a:t>1990, the composition of India’s urban wastes has changed drastically. </a:t>
            </a:r>
            <a:endParaRPr lang="en-US" sz="2000" b="0" dirty="0" smtClean="0">
              <a:latin typeface="Bahnschrift SemiBold Condensed" pitchFamily="34" charset="0"/>
            </a:endParaRPr>
          </a:p>
          <a:p>
            <a:pPr algn="just"/>
            <a:r>
              <a:rPr lang="en-US" sz="2000" b="0" dirty="0" smtClean="0">
                <a:latin typeface="Bahnschrift SemiBold Condensed" pitchFamily="34" charset="0"/>
              </a:rPr>
              <a:t>At </a:t>
            </a:r>
            <a:r>
              <a:rPr lang="en-US" sz="2000" b="0" dirty="0">
                <a:latin typeface="Bahnschrift SemiBold Condensed" pitchFamily="34" charset="0"/>
              </a:rPr>
              <a:t>present, the waste generation is about 5000 metric tons, and waste generation is likely to grow over the coming years. </a:t>
            </a:r>
            <a:endParaRPr lang="en-US" sz="2000" b="0" dirty="0" smtClean="0">
              <a:latin typeface="Bahnschrift SemiBold Condensed" pitchFamily="34" charset="0"/>
            </a:endParaRPr>
          </a:p>
          <a:p>
            <a:pPr algn="just"/>
            <a:r>
              <a:rPr lang="en-US" sz="2000" b="0" dirty="0" smtClean="0">
                <a:latin typeface="Bahnschrift SemiBold Condensed" pitchFamily="34" charset="0"/>
              </a:rPr>
              <a:t>Going </a:t>
            </a:r>
            <a:r>
              <a:rPr lang="en-US" sz="2000" b="0" dirty="0">
                <a:latin typeface="Bahnschrift SemiBold Condensed" pitchFamily="34" charset="0"/>
              </a:rPr>
              <a:t>by the present trend of increase in the quantity of waste, the waste quantity projected </a:t>
            </a:r>
            <a:r>
              <a:rPr lang="en-US" sz="2000" b="0" dirty="0" smtClean="0">
                <a:latin typeface="Bahnschrift SemiBold Condensed" pitchFamily="34" charset="0"/>
              </a:rPr>
              <a:t>is 11175 metric tons by the year 2033</a:t>
            </a:r>
          </a:p>
        </p:txBody>
      </p:sp>
    </p:spTree>
    <p:extLst>
      <p:ext uri="{BB962C8B-B14F-4D97-AF65-F5344CB8AC3E}">
        <p14:creationId xmlns:p14="http://schemas.microsoft.com/office/powerpoint/2010/main" val="19810543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
            <a:ext cx="8229600" cy="1143000"/>
          </a:xfrm>
        </p:spPr>
        <p:txBody>
          <a:bodyPr>
            <a:noAutofit/>
          </a:bodyPr>
          <a:lstStyle/>
          <a:p>
            <a:r>
              <a:rPr lang="en-IN" dirty="0" smtClean="0"/>
              <a:t>CASE STUDY: STATUS OF WASTE GENERATION IN BANGALORE</a:t>
            </a:r>
            <a:endParaRPr lang="en-IN" dirty="0">
              <a:latin typeface="Bahnschrift SemiBold Condensed" pitchFamily="34" charset="0"/>
            </a:endParaRPr>
          </a:p>
        </p:txBody>
      </p:sp>
      <p:sp>
        <p:nvSpPr>
          <p:cNvPr id="3" name="Content Placeholder 2"/>
          <p:cNvSpPr>
            <a:spLocks noGrp="1"/>
          </p:cNvSpPr>
          <p:nvPr>
            <p:ph idx="1"/>
          </p:nvPr>
        </p:nvSpPr>
        <p:spPr>
          <a:xfrm>
            <a:off x="179512" y="1196752"/>
            <a:ext cx="8784976" cy="4813995"/>
          </a:xfrm>
        </p:spPr>
        <p:txBody>
          <a:bodyPr>
            <a:noAutofit/>
          </a:bodyPr>
          <a:lstStyle/>
          <a:p>
            <a:pPr marL="0" indent="0" algn="just">
              <a:buNone/>
            </a:pPr>
            <a:r>
              <a:rPr lang="en-US" sz="2000" dirty="0" smtClean="0">
                <a:solidFill>
                  <a:srgbClr val="C00000"/>
                </a:solidFill>
                <a:latin typeface="Bahnschrift SemiBold Condensed" pitchFamily="34" charset="0"/>
              </a:rPr>
              <a:t>WASTE COMPOSITION:</a:t>
            </a:r>
          </a:p>
          <a:p>
            <a:pPr algn="just"/>
            <a:r>
              <a:rPr lang="en-US" sz="2000" b="0" dirty="0" smtClean="0">
                <a:latin typeface="Bahnschrift SemiBold Condensed" pitchFamily="34" charset="0"/>
              </a:rPr>
              <a:t>The </a:t>
            </a:r>
            <a:r>
              <a:rPr lang="en-US" sz="2000" b="0" dirty="0">
                <a:latin typeface="Bahnschrift SemiBold Condensed" pitchFamily="34" charset="0"/>
              </a:rPr>
              <a:t>changes in the composition of MSW should form essential criteria for any waste management system. </a:t>
            </a:r>
            <a:endParaRPr lang="en-US" sz="2000" b="0" dirty="0" smtClean="0">
              <a:latin typeface="Bahnschrift SemiBold Condensed" pitchFamily="34" charset="0"/>
            </a:endParaRPr>
          </a:p>
          <a:p>
            <a:pPr algn="just"/>
            <a:r>
              <a:rPr lang="en-US" sz="2000" b="0" dirty="0" smtClean="0">
                <a:latin typeface="Bahnschrift SemiBold Condensed" pitchFamily="34" charset="0"/>
              </a:rPr>
              <a:t>Hence</a:t>
            </a:r>
            <a:r>
              <a:rPr lang="en-US" sz="2000" b="0" dirty="0">
                <a:latin typeface="Bahnschrift SemiBold Condensed" pitchFamily="34" charset="0"/>
              </a:rPr>
              <a:t>, the data available on the composition of the waste from different sources over the years have been collected and analyzed. </a:t>
            </a:r>
            <a:endParaRPr lang="en-US" sz="2000" b="0" dirty="0" smtClean="0">
              <a:latin typeface="Bahnschrift SemiBold Condensed" pitchFamily="34" charset="0"/>
            </a:endParaRPr>
          </a:p>
          <a:p>
            <a:pPr algn="just"/>
            <a:r>
              <a:rPr lang="en-US" sz="2000" b="0" dirty="0">
                <a:latin typeface="Bahnschrift SemiBold Condensed" pitchFamily="34" charset="0"/>
              </a:rPr>
              <a:t>With the increase in urbanization and change in food habits and lifestyle, the amount of MSW has been multiplying, and there is variation in waste composition</a:t>
            </a:r>
            <a:r>
              <a:rPr lang="en-US" sz="2000" b="0" dirty="0" smtClean="0">
                <a:latin typeface="Bahnschrift SemiBold Condensed" pitchFamily="34" charset="0"/>
              </a:rPr>
              <a:t>.</a:t>
            </a:r>
          </a:p>
          <a:p>
            <a:pPr algn="just"/>
            <a:r>
              <a:rPr lang="en-US" sz="2000" b="0" dirty="0" smtClean="0">
                <a:latin typeface="Bahnschrift SemiBold Condensed" pitchFamily="34" charset="0"/>
              </a:rPr>
              <a:t>Variation </a:t>
            </a:r>
            <a:r>
              <a:rPr lang="en-US" sz="2000" b="0" dirty="0">
                <a:latin typeface="Bahnschrift SemiBold Condensed" pitchFamily="34" charset="0"/>
              </a:rPr>
              <a:t>in MSW composition from 1999 to 2013 in Bengaluru </a:t>
            </a:r>
            <a:r>
              <a:rPr lang="en-US" sz="2000" b="0" dirty="0" smtClean="0">
                <a:latin typeface="Bahnschrift SemiBold Condensed" pitchFamily="34" charset="0"/>
              </a:rPr>
              <a:t>City is shown in the next figure. </a:t>
            </a:r>
          </a:p>
        </p:txBody>
      </p:sp>
    </p:spTree>
    <p:extLst>
      <p:ext uri="{BB962C8B-B14F-4D97-AF65-F5344CB8AC3E}">
        <p14:creationId xmlns:p14="http://schemas.microsoft.com/office/powerpoint/2010/main" val="19810543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Autofit/>
          </a:bodyPr>
          <a:lstStyle/>
          <a:p>
            <a:r>
              <a:rPr lang="en-IN" dirty="0" smtClean="0"/>
              <a:t>CASE STUDY: STATUS OF WASTE GENERATION IN BANGALORE</a:t>
            </a:r>
            <a:endParaRPr lang="en-IN" dirty="0">
              <a:latin typeface="Bahnschrift SemiBold Condensed" pitchFamily="34" charset="0"/>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295400" y="1143000"/>
            <a:ext cx="654762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95600" y="6389132"/>
            <a:ext cx="4114800" cy="369332"/>
          </a:xfrm>
          <a:prstGeom prst="rect">
            <a:avLst/>
          </a:prstGeom>
          <a:noFill/>
        </p:spPr>
        <p:txBody>
          <a:bodyPr wrap="square" rtlCol="0">
            <a:spAutoFit/>
          </a:bodyPr>
          <a:lstStyle/>
          <a:p>
            <a:r>
              <a:rPr lang="en-US" b="1" dirty="0" smtClean="0"/>
              <a:t>Fig: </a:t>
            </a:r>
            <a:r>
              <a:rPr lang="en-US" dirty="0"/>
              <a:t>Bangalore’s urban waste composition</a:t>
            </a:r>
          </a:p>
        </p:txBody>
      </p:sp>
    </p:spTree>
    <p:extLst>
      <p:ext uri="{BB962C8B-B14F-4D97-AF65-F5344CB8AC3E}">
        <p14:creationId xmlns:p14="http://schemas.microsoft.com/office/powerpoint/2010/main" val="19810543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Autofit/>
          </a:bodyPr>
          <a:lstStyle/>
          <a:p>
            <a:r>
              <a:rPr lang="en-IN" dirty="0" smtClean="0"/>
              <a:t>CASE STUDY: STATUS OF WASTE GENERATION IN BANGALORE</a:t>
            </a:r>
            <a:endParaRPr lang="en-IN" dirty="0">
              <a:latin typeface="Bahnschrift SemiBold Condensed" pitchFamily="34" charset="0"/>
            </a:endParaRP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000" b="0" dirty="0" smtClean="0"/>
              <a:t>Data </a:t>
            </a:r>
            <a:r>
              <a:rPr lang="en-US" sz="2000" b="0" dirty="0"/>
              <a:t>available on the composition of the waste from different sources over the years has been collected and analyzed. The data presented in </a:t>
            </a:r>
            <a:r>
              <a:rPr lang="en-US" sz="2000" b="0" dirty="0" smtClean="0"/>
              <a:t>the table was </a:t>
            </a:r>
            <a:r>
              <a:rPr lang="en-US" sz="2000" b="0" dirty="0"/>
              <a:t>statistically analyzed to get the variations of a different type of waste in rapidly growing cities like Bangalore.</a:t>
            </a:r>
            <a:endParaRPr lang="en-US" sz="2000" b="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6" y="3124200"/>
            <a:ext cx="9095154" cy="2948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28662" y="6072206"/>
            <a:ext cx="7543800" cy="646331"/>
          </a:xfrm>
          <a:prstGeom prst="rect">
            <a:avLst/>
          </a:prstGeom>
          <a:noFill/>
        </p:spPr>
        <p:txBody>
          <a:bodyPr wrap="square" rtlCol="0">
            <a:spAutoFit/>
          </a:bodyPr>
          <a:lstStyle/>
          <a:p>
            <a:pPr algn="ctr"/>
            <a:r>
              <a:rPr lang="en-US" b="1" dirty="0" smtClean="0"/>
              <a:t>Table: </a:t>
            </a:r>
            <a:r>
              <a:rPr lang="en-US" dirty="0"/>
              <a:t>Variations in MSW composition in Bangalore City from 1999 to 2013</a:t>
            </a:r>
            <a:r>
              <a:rPr lang="en-US" dirty="0" smtClean="0"/>
              <a:t>.</a:t>
            </a:r>
          </a:p>
          <a:p>
            <a:pPr algn="ctr"/>
            <a:r>
              <a:rPr lang="en-US" b="1" dirty="0" smtClean="0"/>
              <a:t>*</a:t>
            </a:r>
            <a:r>
              <a:rPr lang="en-US" dirty="0"/>
              <a:t>All components of MSW are expressed in %.</a:t>
            </a:r>
            <a:endParaRPr lang="en-US" b="1" dirty="0"/>
          </a:p>
        </p:txBody>
      </p:sp>
    </p:spTree>
    <p:extLst>
      <p:ext uri="{BB962C8B-B14F-4D97-AF65-F5344CB8AC3E}">
        <p14:creationId xmlns:p14="http://schemas.microsoft.com/office/powerpoint/2010/main" val="19810543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71462"/>
            <a:ext cx="8928992" cy="1143000"/>
          </a:xfrm>
        </p:spPr>
        <p:txBody>
          <a:bodyPr>
            <a:noAutofit/>
          </a:bodyPr>
          <a:lstStyle/>
          <a:p>
            <a:r>
              <a:rPr lang="en-IN" dirty="0" smtClean="0"/>
              <a:t>PUBLIC AWARENESS AND PRACTICES IN WASTE MANAGEMENT </a:t>
            </a:r>
            <a:endParaRPr lang="en-IN" dirty="0"/>
          </a:p>
        </p:txBody>
      </p:sp>
      <p:sp>
        <p:nvSpPr>
          <p:cNvPr id="3" name="Content Placeholder 2"/>
          <p:cNvSpPr>
            <a:spLocks noGrp="1"/>
          </p:cNvSpPr>
          <p:nvPr>
            <p:ph idx="1"/>
          </p:nvPr>
        </p:nvSpPr>
        <p:spPr>
          <a:xfrm>
            <a:off x="179512" y="1196752"/>
            <a:ext cx="8784976" cy="4813995"/>
          </a:xfrm>
        </p:spPr>
        <p:txBody>
          <a:bodyPr>
            <a:noAutofit/>
          </a:bodyPr>
          <a:lstStyle/>
          <a:p>
            <a:pPr algn="just"/>
            <a:r>
              <a:rPr lang="en-US" sz="2000" b="0" dirty="0">
                <a:latin typeface="Bahnschrift SemiBold Condensed" pitchFamily="34" charset="0"/>
              </a:rPr>
              <a:t>Unless </a:t>
            </a:r>
            <a:r>
              <a:rPr lang="en-US" sz="2000" b="0" dirty="0" smtClean="0">
                <a:latin typeface="Bahnschrift SemiBold Condensed" pitchFamily="34" charset="0"/>
              </a:rPr>
              <a:t>reduction of </a:t>
            </a:r>
            <a:r>
              <a:rPr lang="en-US" sz="2000" b="0" dirty="0">
                <a:latin typeface="Bahnschrift SemiBold Condensed" pitchFamily="34" charset="0"/>
              </a:rPr>
              <a:t>waste and </a:t>
            </a:r>
            <a:r>
              <a:rPr lang="en-US" sz="2000" b="0" dirty="0" smtClean="0">
                <a:latin typeface="Bahnschrift SemiBold Condensed" pitchFamily="34" charset="0"/>
              </a:rPr>
              <a:t>recycling is </a:t>
            </a:r>
            <a:r>
              <a:rPr lang="en-US" sz="2000" b="0" dirty="0">
                <a:latin typeface="Bahnschrift SemiBold Condensed" pitchFamily="34" charset="0"/>
              </a:rPr>
              <a:t>more</a:t>
            </a:r>
            <a:r>
              <a:rPr lang="en-US" sz="2000" b="0" dirty="0" smtClean="0">
                <a:latin typeface="Bahnschrift SemiBold Condensed" pitchFamily="34" charset="0"/>
              </a:rPr>
              <a:t>, </a:t>
            </a:r>
            <a:r>
              <a:rPr lang="en-US" sz="2000" b="0" dirty="0">
                <a:latin typeface="Bahnschrift SemiBold Condensed" pitchFamily="34" charset="0"/>
              </a:rPr>
              <a:t>environment will deteriorate putting public health at greater risk.</a:t>
            </a:r>
          </a:p>
          <a:p>
            <a:pPr algn="just"/>
            <a:r>
              <a:rPr lang="en-US" sz="2000" b="0" dirty="0" smtClean="0">
                <a:latin typeface="Bahnschrift SemiBold Condensed" pitchFamily="34" charset="0"/>
              </a:rPr>
              <a:t>By </a:t>
            </a:r>
            <a:r>
              <a:rPr lang="en-US" sz="2000" b="0" dirty="0">
                <a:latin typeface="Bahnschrift SemiBold Condensed" pitchFamily="34" charset="0"/>
              </a:rPr>
              <a:t>segregating waste at source as an individual, a household, an institution, a shop or establishment and hand it over for collection, transport and environmentally safe </a:t>
            </a:r>
            <a:r>
              <a:rPr lang="en-US" sz="2000" b="0" dirty="0" smtClean="0">
                <a:latin typeface="Bahnschrift SemiBold Condensed" pitchFamily="34" charset="0"/>
              </a:rPr>
              <a:t>disposal will automatically improve the waste management process</a:t>
            </a:r>
          </a:p>
          <a:p>
            <a:pPr marL="0" indent="0">
              <a:buNone/>
            </a:pPr>
            <a:endParaRPr lang="en-US" sz="2000" b="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191000"/>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752" y="4191001"/>
            <a:ext cx="2776824"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261" y="4191000"/>
            <a:ext cx="2325210" cy="1847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2851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28992" cy="1143000"/>
          </a:xfrm>
        </p:spPr>
        <p:txBody>
          <a:bodyPr>
            <a:noAutofit/>
          </a:bodyPr>
          <a:lstStyle/>
          <a:p>
            <a:r>
              <a:rPr lang="en-IN" dirty="0" smtClean="0"/>
              <a:t>PUBLIC AWARENESS AND PRACTICES IN WASTE MANAGEMENT </a:t>
            </a:r>
            <a:endParaRPr lang="en-IN" dirty="0">
              <a:latin typeface="Bahnschrift SemiBold Condensed" pitchFamily="34" charset="0"/>
            </a:endParaRPr>
          </a:p>
        </p:txBody>
      </p:sp>
      <p:sp>
        <p:nvSpPr>
          <p:cNvPr id="3" name="Content Placeholder 2"/>
          <p:cNvSpPr>
            <a:spLocks noGrp="1"/>
          </p:cNvSpPr>
          <p:nvPr>
            <p:ph idx="1"/>
          </p:nvPr>
        </p:nvSpPr>
        <p:spPr>
          <a:xfrm>
            <a:off x="0" y="1000108"/>
            <a:ext cx="4357686" cy="5581672"/>
          </a:xfrm>
        </p:spPr>
        <p:txBody>
          <a:bodyPr>
            <a:noAutofit/>
          </a:bodyPr>
          <a:lstStyle/>
          <a:p>
            <a:pPr algn="just"/>
            <a:r>
              <a:rPr lang="en-US" sz="1900" b="0" dirty="0">
                <a:latin typeface="Bahnschrift SemiBold Condensed" pitchFamily="34" charset="0"/>
              </a:rPr>
              <a:t>Most of the materials in waste are recyclable, When waste is not segregated, it is difficult to pick out these materials for recycling</a:t>
            </a:r>
            <a:r>
              <a:rPr lang="en-US" sz="1900" b="0" dirty="0" smtClean="0">
                <a:latin typeface="Bahnschrift SemiBold Condensed" pitchFamily="34" charset="0"/>
              </a:rPr>
              <a:t>.</a:t>
            </a:r>
          </a:p>
          <a:p>
            <a:pPr algn="just"/>
            <a:r>
              <a:rPr lang="en-US" sz="1900" b="0" dirty="0" smtClean="0">
                <a:latin typeface="Bahnschrift SemiBold Condensed" pitchFamily="34" charset="0"/>
              </a:rPr>
              <a:t> </a:t>
            </a:r>
            <a:r>
              <a:rPr lang="en-US" sz="1900" b="0" dirty="0">
                <a:latin typeface="Bahnschrift SemiBold Condensed" pitchFamily="34" charset="0"/>
              </a:rPr>
              <a:t>This leads to a lot of wastage of valuable </a:t>
            </a:r>
            <a:r>
              <a:rPr lang="en-US" sz="1900" b="0" dirty="0" smtClean="0">
                <a:latin typeface="Bahnschrift SemiBold Condensed" pitchFamily="34" charset="0"/>
              </a:rPr>
              <a:t>resources</a:t>
            </a:r>
          </a:p>
          <a:p>
            <a:pPr algn="just"/>
            <a:r>
              <a:rPr lang="en-US" sz="1900" b="0" dirty="0" smtClean="0">
                <a:latin typeface="Bahnschrift SemiBold Condensed" pitchFamily="34" charset="0"/>
              </a:rPr>
              <a:t>Waste </a:t>
            </a:r>
            <a:r>
              <a:rPr lang="en-US" sz="1900" b="0" dirty="0">
                <a:latin typeface="Bahnschrift SemiBold Condensed" pitchFamily="34" charset="0"/>
              </a:rPr>
              <a:t>that is not segregated and lying in mixed up form at dumps , contaminates ground water and releases highly flammable </a:t>
            </a:r>
            <a:r>
              <a:rPr lang="en-US" sz="1900" b="0" dirty="0" smtClean="0">
                <a:latin typeface="Bahnschrift SemiBold Condensed" pitchFamily="34" charset="0"/>
              </a:rPr>
              <a:t>methane an </a:t>
            </a:r>
            <a:r>
              <a:rPr lang="en-US" sz="1900" b="0" dirty="0">
                <a:latin typeface="Bahnschrift SemiBold Condensed" pitchFamily="34" charset="0"/>
              </a:rPr>
              <a:t>extremely potent greenhouse gas, over 20 times more effective at trapping heat in the atmosphere than carbon dioxide. </a:t>
            </a:r>
          </a:p>
          <a:p>
            <a:endParaRPr lang="en-US" sz="2000" b="0" dirty="0"/>
          </a:p>
        </p:txBody>
      </p:sp>
      <p:pic>
        <p:nvPicPr>
          <p:cNvPr id="5121" name="Picture 1" descr="C:\Users\dell\Downloads\Solid-Waste-Management-1000x6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1714488"/>
            <a:ext cx="4333568" cy="292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9546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28992" cy="1143000"/>
          </a:xfrm>
        </p:spPr>
        <p:txBody>
          <a:bodyPr>
            <a:noAutofit/>
          </a:bodyPr>
          <a:lstStyle/>
          <a:p>
            <a:r>
              <a:rPr lang="en-IN" dirty="0" smtClean="0"/>
              <a:t>PUBLIC AWARENESS AND PRACTICES IN WASTE MANAGEMENT </a:t>
            </a:r>
            <a:endParaRPr lang="en-IN" dirty="0">
              <a:latin typeface="Bahnschrift SemiBold Condensed" pitchFamily="34" charset="0"/>
            </a:endParaRPr>
          </a:p>
        </p:txBody>
      </p:sp>
      <p:sp>
        <p:nvSpPr>
          <p:cNvPr id="3" name="Content Placeholder 2"/>
          <p:cNvSpPr>
            <a:spLocks noGrp="1"/>
          </p:cNvSpPr>
          <p:nvPr>
            <p:ph idx="1"/>
          </p:nvPr>
        </p:nvSpPr>
        <p:spPr>
          <a:xfrm>
            <a:off x="179512" y="1196752"/>
            <a:ext cx="8784976" cy="4813995"/>
          </a:xfrm>
        </p:spPr>
        <p:txBody>
          <a:bodyPr>
            <a:noAutofit/>
          </a:bodyPr>
          <a:lstStyle/>
          <a:p>
            <a:pPr algn="just"/>
            <a:r>
              <a:rPr lang="en-US" sz="2000" b="0" dirty="0">
                <a:latin typeface="Bahnschrift SemiBold Condensed" pitchFamily="34" charset="0"/>
              </a:rPr>
              <a:t>Increased methane emissions enhances the greenhouse effect, trapping of heat within the Earth's atmosphere, contributing to global warming</a:t>
            </a:r>
            <a:endParaRPr lang="en-US" sz="2000" b="0" dirty="0" smtClean="0">
              <a:latin typeface="Bahnschrift SemiBold Condensed" pitchFamily="34" charset="0"/>
            </a:endParaRPr>
          </a:p>
          <a:p>
            <a:pPr algn="just"/>
            <a:r>
              <a:rPr lang="en-US" sz="2000" b="0" dirty="0" smtClean="0">
                <a:latin typeface="Bahnschrift SemiBold Condensed" pitchFamily="34" charset="0"/>
              </a:rPr>
              <a:t>When </a:t>
            </a:r>
            <a:r>
              <a:rPr lang="en-US" sz="2000" b="0" dirty="0">
                <a:latin typeface="Bahnschrift SemiBold Condensed" pitchFamily="34" charset="0"/>
              </a:rPr>
              <a:t>waste pickers and collectors handle mixed waste during collection and sorting, they get injured with cuts and abrasions. Segregation of wet and dry waste will reduce risk of injury while collecting and sorting waste.</a:t>
            </a:r>
          </a:p>
          <a:p>
            <a:endParaRPr lang="en-US" sz="2000" b="0" dirty="0"/>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733800"/>
            <a:ext cx="3907585" cy="2492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40" y="3733800"/>
            <a:ext cx="3835760" cy="2492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9546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08" y="0"/>
            <a:ext cx="8928992" cy="1143000"/>
          </a:xfrm>
        </p:spPr>
        <p:txBody>
          <a:bodyPr>
            <a:normAutofit fontScale="90000"/>
          </a:bodyPr>
          <a:lstStyle/>
          <a:p>
            <a:r>
              <a:rPr lang="en-IN" dirty="0" smtClean="0"/>
              <a:t>PUBLIC AWARENESS AND PRACTICES IN WASTE MANAGEMENT </a:t>
            </a:r>
            <a:endParaRPr lang="en-IN" dirty="0">
              <a:latin typeface="Bahnschrift SemiBold Condensed" pitchFamily="34" charset="0"/>
            </a:endParaRPr>
          </a:p>
        </p:txBody>
      </p:sp>
      <p:pic>
        <p:nvPicPr>
          <p:cNvPr id="4098" name="Picture 2" descr="Solid Waste Management Types with Methods and its Effects"/>
          <p:cNvPicPr>
            <a:picLocks noChangeAspect="1" noChangeArrowheads="1"/>
          </p:cNvPicPr>
          <p:nvPr/>
        </p:nvPicPr>
        <p:blipFill rotWithShape="1">
          <a:blip r:embed="rId2">
            <a:extLst>
              <a:ext uri="{28A0092B-C50C-407E-A947-70E740481C1C}">
                <a14:useLocalDpi xmlns:a14="http://schemas.microsoft.com/office/drawing/2010/main" val="0"/>
              </a:ext>
            </a:extLst>
          </a:blip>
          <a:srcRect t="10194" b="-10272"/>
          <a:stretch/>
        </p:blipFill>
        <p:spPr bwMode="auto">
          <a:xfrm>
            <a:off x="1037303" y="1219200"/>
            <a:ext cx="7143750" cy="49377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19400" y="5867400"/>
            <a:ext cx="4343400" cy="369332"/>
          </a:xfrm>
          <a:prstGeom prst="rect">
            <a:avLst/>
          </a:prstGeom>
          <a:noFill/>
        </p:spPr>
        <p:txBody>
          <a:bodyPr wrap="square" rtlCol="0">
            <a:spAutoFit/>
          </a:bodyPr>
          <a:lstStyle/>
          <a:p>
            <a:pPr algn="ctr"/>
            <a:r>
              <a:rPr lang="en-US" b="1" dirty="0" smtClean="0"/>
              <a:t>Fig:</a:t>
            </a:r>
            <a:r>
              <a:rPr lang="en-US" dirty="0" smtClean="0"/>
              <a:t> Solid Waste Management</a:t>
            </a:r>
            <a:endParaRPr lang="en-US" dirty="0"/>
          </a:p>
        </p:txBody>
      </p:sp>
    </p:spTree>
    <p:extLst>
      <p:ext uri="{BB962C8B-B14F-4D97-AF65-F5344CB8AC3E}">
        <p14:creationId xmlns:p14="http://schemas.microsoft.com/office/powerpoint/2010/main" val="26749546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28992" cy="1143000"/>
          </a:xfrm>
        </p:spPr>
        <p:txBody>
          <a:bodyPr>
            <a:normAutofit fontScale="90000"/>
          </a:bodyPr>
          <a:lstStyle/>
          <a:p>
            <a:r>
              <a:rPr lang="en-IN" dirty="0" smtClean="0"/>
              <a:t>PUBLIC AWARENESS AND PRACTICES IN WASTE MANAGEMENT </a:t>
            </a:r>
            <a:endParaRPr lang="en-IN" dirty="0">
              <a:latin typeface="Bahnschrift SemiBold Condensed" pitchFamily="34" charset="0"/>
            </a:endParaRPr>
          </a:p>
        </p:txBody>
      </p:sp>
      <p:sp>
        <p:nvSpPr>
          <p:cNvPr id="3" name="Content Placeholder 2"/>
          <p:cNvSpPr>
            <a:spLocks noGrp="1"/>
          </p:cNvSpPr>
          <p:nvPr>
            <p:ph idx="1"/>
          </p:nvPr>
        </p:nvSpPr>
        <p:spPr>
          <a:xfrm>
            <a:off x="228600" y="990600"/>
            <a:ext cx="8784976" cy="4813995"/>
          </a:xfrm>
        </p:spPr>
        <p:txBody>
          <a:bodyPr>
            <a:noAutofit/>
          </a:bodyPr>
          <a:lstStyle/>
          <a:p>
            <a:pPr algn="just">
              <a:buNone/>
            </a:pPr>
            <a:r>
              <a:rPr lang="en-US" sz="2000" dirty="0">
                <a:solidFill>
                  <a:srgbClr val="C00000"/>
                </a:solidFill>
                <a:latin typeface="Bahnschrift SemiBold Condensed" pitchFamily="34" charset="0"/>
              </a:rPr>
              <a:t>Benefits to Society and Environment from Segregation of </a:t>
            </a:r>
            <a:r>
              <a:rPr lang="en-US" sz="2000" dirty="0" smtClean="0">
                <a:solidFill>
                  <a:srgbClr val="C00000"/>
                </a:solidFill>
                <a:latin typeface="Bahnschrift SemiBold Condensed" pitchFamily="34" charset="0"/>
              </a:rPr>
              <a:t>Waste:</a:t>
            </a:r>
          </a:p>
          <a:p>
            <a:pPr marL="457200" indent="-457200" algn="just">
              <a:buFont typeface="+mj-lt"/>
              <a:buAutoNum type="arabicPeriod"/>
            </a:pPr>
            <a:r>
              <a:rPr lang="en-US" sz="2000" b="0" dirty="0" smtClean="0">
                <a:latin typeface="Bahnschrift SemiBold Condensed" pitchFamily="34" charset="0"/>
              </a:rPr>
              <a:t>Enables </a:t>
            </a:r>
            <a:r>
              <a:rPr lang="en-US" sz="2000" b="0" dirty="0">
                <a:latin typeface="Bahnschrift SemiBold Condensed" pitchFamily="34" charset="0"/>
              </a:rPr>
              <a:t>Easier, Cleaner, Safer and Optimal Resource </a:t>
            </a:r>
            <a:r>
              <a:rPr lang="en-US" sz="2000" b="0" dirty="0" smtClean="0">
                <a:latin typeface="Bahnschrift SemiBold Condensed" pitchFamily="34" charset="0"/>
              </a:rPr>
              <a:t>Recovery</a:t>
            </a:r>
            <a:endParaRPr lang="en-US" sz="2000" b="0" dirty="0">
              <a:latin typeface="Bahnschrift SemiBold Condensed" pitchFamily="34" charset="0"/>
            </a:endParaRPr>
          </a:p>
          <a:p>
            <a:pPr marL="457200" indent="-457200" algn="just">
              <a:buFont typeface="+mj-lt"/>
              <a:buAutoNum type="arabicPeriod"/>
            </a:pPr>
            <a:r>
              <a:rPr lang="en-US" sz="2000" b="0" dirty="0" smtClean="0">
                <a:latin typeface="Bahnschrift SemiBold Condensed" pitchFamily="34" charset="0"/>
              </a:rPr>
              <a:t>Reduces </a:t>
            </a:r>
            <a:r>
              <a:rPr lang="en-US" sz="2000" b="0" dirty="0">
                <a:latin typeface="Bahnschrift SemiBold Condensed" pitchFamily="34" charset="0"/>
              </a:rPr>
              <a:t>Waste that’s taken for </a:t>
            </a:r>
            <a:r>
              <a:rPr lang="en-US" sz="2000" b="0" dirty="0" smtClean="0">
                <a:latin typeface="Bahnschrift SemiBold Condensed" pitchFamily="34" charset="0"/>
              </a:rPr>
              <a:t>Landfill</a:t>
            </a:r>
            <a:endParaRPr lang="en-US" sz="2000" b="0" dirty="0">
              <a:latin typeface="Bahnschrift SemiBold Condensed" pitchFamily="34" charset="0"/>
            </a:endParaRPr>
          </a:p>
          <a:p>
            <a:pPr marL="457200" indent="-457200" algn="just">
              <a:buFont typeface="+mj-lt"/>
              <a:buAutoNum type="arabicPeriod"/>
            </a:pPr>
            <a:r>
              <a:rPr lang="en-US" sz="2000" b="0" dirty="0" smtClean="0">
                <a:latin typeface="Bahnschrift SemiBold Condensed" pitchFamily="34" charset="0"/>
              </a:rPr>
              <a:t>Reduces </a:t>
            </a:r>
            <a:r>
              <a:rPr lang="en-US" sz="2000" b="0" dirty="0">
                <a:latin typeface="Bahnschrift SemiBold Condensed" pitchFamily="34" charset="0"/>
              </a:rPr>
              <a:t>Time, Energy, Labor and Expense on Resource </a:t>
            </a:r>
            <a:r>
              <a:rPr lang="en-US" sz="2000" b="0" dirty="0" smtClean="0">
                <a:latin typeface="Bahnschrift SemiBold Condensed" pitchFamily="34" charset="0"/>
              </a:rPr>
              <a:t>Recovery</a:t>
            </a:r>
            <a:endParaRPr lang="en-US" sz="2000" b="0" dirty="0">
              <a:latin typeface="Bahnschrift SemiBold Condensed" pitchFamily="34" charset="0"/>
            </a:endParaRPr>
          </a:p>
          <a:p>
            <a:pPr marL="457200" indent="-457200" algn="just">
              <a:buFont typeface="+mj-lt"/>
              <a:buAutoNum type="arabicPeriod"/>
            </a:pPr>
            <a:r>
              <a:rPr lang="en-US" sz="2000" b="0" dirty="0" smtClean="0">
                <a:latin typeface="Bahnschrift SemiBold Condensed" pitchFamily="34" charset="0"/>
              </a:rPr>
              <a:t>Larger </a:t>
            </a:r>
            <a:r>
              <a:rPr lang="en-US" sz="2000" b="0" dirty="0">
                <a:latin typeface="Bahnschrift SemiBold Condensed" pitchFamily="34" charset="0"/>
              </a:rPr>
              <a:t>Quantity and Better Quality Resources can be Extracted from Waste</a:t>
            </a:r>
          </a:p>
          <a:p>
            <a:pPr marL="457200" indent="-457200" algn="just">
              <a:buFont typeface="+mj-lt"/>
              <a:buAutoNum type="arabicPeriod"/>
            </a:pPr>
            <a:r>
              <a:rPr lang="en-US" sz="2000" b="0" dirty="0" smtClean="0">
                <a:latin typeface="Bahnschrift SemiBold Condensed" pitchFamily="34" charset="0"/>
              </a:rPr>
              <a:t>Leads </a:t>
            </a:r>
            <a:r>
              <a:rPr lang="en-US" sz="2000" b="0" dirty="0">
                <a:latin typeface="Bahnschrift SemiBold Condensed" pitchFamily="34" charset="0"/>
              </a:rPr>
              <a:t>to Growth and Modernization of Recycling Industry </a:t>
            </a:r>
          </a:p>
          <a:p>
            <a:pPr marL="457200" indent="-457200" algn="just">
              <a:buFont typeface="+mj-lt"/>
              <a:buAutoNum type="arabicPeriod"/>
            </a:pPr>
            <a:r>
              <a:rPr lang="en-US" sz="2000" b="0" dirty="0" smtClean="0">
                <a:latin typeface="Bahnschrift SemiBold Condensed" pitchFamily="34" charset="0"/>
              </a:rPr>
              <a:t>Facilitates </a:t>
            </a:r>
            <a:r>
              <a:rPr lang="en-US" sz="2000" b="0" dirty="0">
                <a:latin typeface="Bahnschrift SemiBold Condensed" pitchFamily="34" charset="0"/>
              </a:rPr>
              <a:t>Conversion of Waste into </a:t>
            </a:r>
            <a:r>
              <a:rPr lang="en-US" sz="2000" b="0" dirty="0" smtClean="0">
                <a:latin typeface="Bahnschrift SemiBold Condensed" pitchFamily="34" charset="0"/>
              </a:rPr>
              <a:t>Resource</a:t>
            </a:r>
            <a:endParaRPr lang="en-US" sz="2000" b="0" dirty="0">
              <a:latin typeface="Bahnschrift SemiBold Condensed" pitchFamily="34" charset="0"/>
            </a:endParaRPr>
          </a:p>
          <a:p>
            <a:pPr marL="457200" indent="-457200" algn="just">
              <a:buFont typeface="+mj-lt"/>
              <a:buAutoNum type="arabicPeriod"/>
            </a:pPr>
            <a:r>
              <a:rPr lang="en-US" sz="2000" b="0" dirty="0" smtClean="0">
                <a:latin typeface="Bahnschrift SemiBold Condensed" pitchFamily="34" charset="0"/>
              </a:rPr>
              <a:t>Reduces </a:t>
            </a:r>
            <a:r>
              <a:rPr lang="en-US" sz="2000" b="0" dirty="0">
                <a:latin typeface="Bahnschrift SemiBold Condensed" pitchFamily="34" charset="0"/>
              </a:rPr>
              <a:t>Dependence on Extraction of Depleting Natural </a:t>
            </a:r>
            <a:r>
              <a:rPr lang="en-US" sz="2000" b="0" dirty="0" smtClean="0">
                <a:latin typeface="Bahnschrift SemiBold Condensed" pitchFamily="34" charset="0"/>
              </a:rPr>
              <a:t>Resources</a:t>
            </a:r>
            <a:endParaRPr lang="en-US" sz="2000" b="0" dirty="0">
              <a:latin typeface="Bahnschrift SemiBold Condensed" pitchFamily="34" charset="0"/>
            </a:endParaRPr>
          </a:p>
          <a:p>
            <a:pPr marL="457200" indent="-457200" algn="just">
              <a:buFont typeface="+mj-lt"/>
              <a:buAutoNum type="arabicPeriod"/>
            </a:pPr>
            <a:r>
              <a:rPr lang="en-US" sz="2000" b="0" dirty="0" smtClean="0">
                <a:latin typeface="Bahnschrift SemiBold Condensed" pitchFamily="34" charset="0"/>
              </a:rPr>
              <a:t>Promotes </a:t>
            </a:r>
            <a:r>
              <a:rPr lang="en-US" sz="2000" b="0" dirty="0">
                <a:latin typeface="Bahnschrift SemiBold Condensed" pitchFamily="34" charset="0"/>
              </a:rPr>
              <a:t>3Rs and Environmentally Safe </a:t>
            </a:r>
            <a:r>
              <a:rPr lang="en-US" sz="2000" b="0" dirty="0" smtClean="0">
                <a:latin typeface="Bahnschrift SemiBold Condensed" pitchFamily="34" charset="0"/>
              </a:rPr>
              <a:t>Disposal</a:t>
            </a:r>
            <a:endParaRPr lang="en-US" sz="2000" b="0" dirty="0">
              <a:latin typeface="Bahnschrift SemiBold Condensed" pitchFamily="34" charset="0"/>
            </a:endParaRPr>
          </a:p>
          <a:p>
            <a:pPr marL="457200" indent="-457200" algn="just">
              <a:buFont typeface="+mj-lt"/>
              <a:buAutoNum type="arabicPeriod"/>
            </a:pPr>
            <a:r>
              <a:rPr lang="en-US" sz="2000" b="0" dirty="0" smtClean="0">
                <a:latin typeface="Bahnschrift SemiBold Condensed" pitchFamily="34" charset="0"/>
              </a:rPr>
              <a:t>Reduces </a:t>
            </a:r>
            <a:r>
              <a:rPr lang="en-US" sz="2000" b="0" dirty="0">
                <a:latin typeface="Bahnschrift SemiBold Condensed" pitchFamily="34" charset="0"/>
              </a:rPr>
              <a:t>Costs, Improves Earnings and Promotes </a:t>
            </a:r>
            <a:r>
              <a:rPr lang="en-US" sz="2000" b="0" dirty="0" smtClean="0">
                <a:latin typeface="Bahnschrift SemiBold Condensed" pitchFamily="34" charset="0"/>
              </a:rPr>
              <a:t>Sustainability</a:t>
            </a:r>
            <a:endParaRPr lang="en-US" sz="2000" b="0" dirty="0">
              <a:latin typeface="Bahnschrift SemiBold Condensed" pitchFamily="34" charset="0"/>
            </a:endParaRPr>
          </a:p>
          <a:p>
            <a:pPr marL="457200" indent="-457200" algn="just">
              <a:buFont typeface="+mj-lt"/>
              <a:buAutoNum type="arabicPeriod"/>
            </a:pPr>
            <a:r>
              <a:rPr lang="en-US" sz="2000" b="0" dirty="0" smtClean="0">
                <a:latin typeface="Bahnschrift SemiBold Condensed" pitchFamily="34" charset="0"/>
              </a:rPr>
              <a:t>Helps </a:t>
            </a:r>
            <a:r>
              <a:rPr lang="en-US" sz="2000" b="0" dirty="0">
                <a:latin typeface="Bahnschrift SemiBold Condensed" pitchFamily="34" charset="0"/>
              </a:rPr>
              <a:t>in Keeping Our Locality Clean &amp; Green</a:t>
            </a:r>
          </a:p>
          <a:p>
            <a:pPr marL="0" indent="0">
              <a:buNone/>
            </a:pPr>
            <a:endParaRPr lang="en-US" sz="2000" b="0" dirty="0"/>
          </a:p>
        </p:txBody>
      </p:sp>
    </p:spTree>
    <p:extLst>
      <p:ext uri="{BB962C8B-B14F-4D97-AF65-F5344CB8AC3E}">
        <p14:creationId xmlns:p14="http://schemas.microsoft.com/office/powerpoint/2010/main" val="26749546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08" y="0"/>
            <a:ext cx="8928992" cy="1143000"/>
          </a:xfrm>
        </p:spPr>
        <p:txBody>
          <a:bodyPr>
            <a:normAutofit fontScale="90000"/>
          </a:bodyPr>
          <a:lstStyle/>
          <a:p>
            <a:r>
              <a:rPr lang="en-IN" dirty="0" smtClean="0"/>
              <a:t>PUBLIC AWARENESS AND PRACTICES IN WASTE MANAGEMENT </a:t>
            </a:r>
            <a:endParaRPr lang="en-IN" dirty="0">
              <a:latin typeface="Bahnschrift SemiBold Condensed" pitchFamily="34" charset="0"/>
            </a:endParaRPr>
          </a:p>
        </p:txBody>
      </p:sp>
      <p:sp>
        <p:nvSpPr>
          <p:cNvPr id="3" name="Content Placeholder 2"/>
          <p:cNvSpPr>
            <a:spLocks noGrp="1"/>
          </p:cNvSpPr>
          <p:nvPr>
            <p:ph idx="1"/>
          </p:nvPr>
        </p:nvSpPr>
        <p:spPr>
          <a:xfrm>
            <a:off x="228600" y="1219200"/>
            <a:ext cx="8784976" cy="4813995"/>
          </a:xfrm>
        </p:spPr>
        <p:txBody>
          <a:bodyPr>
            <a:noAutofit/>
          </a:bodyPr>
          <a:lstStyle/>
          <a:p>
            <a:pPr algn="just">
              <a:buNone/>
            </a:pPr>
            <a:r>
              <a:rPr lang="en-US" sz="2000" dirty="0" smtClean="0">
                <a:solidFill>
                  <a:srgbClr val="C00000"/>
                </a:solidFill>
                <a:latin typeface="Bahnschrift SemiBold Condensed" pitchFamily="34" charset="0"/>
              </a:rPr>
              <a:t>Initiation taken up by the municipal corporations:</a:t>
            </a:r>
          </a:p>
          <a:p>
            <a:pPr algn="just"/>
            <a:r>
              <a:rPr lang="en-US" sz="2000" b="0" dirty="0" smtClean="0">
                <a:latin typeface="Bahnschrift SemiBold Condensed" pitchFamily="34" charset="0"/>
              </a:rPr>
              <a:t>Equip and train primary waste collectors to provide reliable, efficient, courteous and professional solid waste collection service.</a:t>
            </a:r>
          </a:p>
          <a:p>
            <a:pPr algn="just"/>
            <a:r>
              <a:rPr lang="en-US" sz="2000" b="0" dirty="0" smtClean="0">
                <a:latin typeface="Bahnschrift SemiBold Condensed" pitchFamily="34" charset="0"/>
              </a:rPr>
              <a:t>Saturate coverage of services in existing areas and extend service to uncovered areas </a:t>
            </a:r>
          </a:p>
          <a:p>
            <a:pPr algn="just"/>
            <a:r>
              <a:rPr lang="en-US" sz="2000" b="0" dirty="0" smtClean="0">
                <a:latin typeface="Bahnschrift SemiBold Condensed" pitchFamily="34" charset="0"/>
              </a:rPr>
              <a:t>Carry out timely primary and secondary collection of waste to prevent accumulation and risk to public health </a:t>
            </a:r>
          </a:p>
          <a:p>
            <a:pPr algn="just"/>
            <a:r>
              <a:rPr lang="en-US" sz="2000" b="0" dirty="0" smtClean="0">
                <a:latin typeface="Bahnschrift SemiBold Condensed" pitchFamily="34" charset="0"/>
              </a:rPr>
              <a:t>Organize separate collection, storage and transport of Wet and Dry Waste to facilitate optimal resource recovery</a:t>
            </a:r>
            <a:endParaRPr lang="en-US" sz="2000" b="0" dirty="0">
              <a:latin typeface="Bahnschrift SemiBold Condensed" pitchFamily="34" charset="0"/>
            </a:endParaRPr>
          </a:p>
        </p:txBody>
      </p:sp>
    </p:spTree>
    <p:extLst>
      <p:ext uri="{BB962C8B-B14F-4D97-AF65-F5344CB8AC3E}">
        <p14:creationId xmlns:p14="http://schemas.microsoft.com/office/powerpoint/2010/main" val="2065196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IN" dirty="0" smtClean="0"/>
              <a:t>INTRODUCTION – SOLIDWASTE MANAGEMENT</a:t>
            </a:r>
            <a:endParaRPr lang="en-IN" dirty="0"/>
          </a:p>
        </p:txBody>
      </p:sp>
      <p:sp>
        <p:nvSpPr>
          <p:cNvPr id="3" name="Content Placeholder 2"/>
          <p:cNvSpPr>
            <a:spLocks noGrp="1"/>
          </p:cNvSpPr>
          <p:nvPr>
            <p:ph idx="1"/>
          </p:nvPr>
        </p:nvSpPr>
        <p:spPr>
          <a:xfrm>
            <a:off x="0" y="1142984"/>
            <a:ext cx="8858280" cy="5286412"/>
          </a:xfrm>
        </p:spPr>
        <p:txBody>
          <a:bodyPr>
            <a:normAutofit/>
          </a:bodyPr>
          <a:lstStyle/>
          <a:p>
            <a:pPr algn="just"/>
            <a:r>
              <a:rPr lang="en-IN" dirty="0" smtClean="0">
                <a:solidFill>
                  <a:srgbClr val="C00000"/>
                </a:solidFill>
                <a:latin typeface="Bahnschrift SemiBold Condensed" pitchFamily="34" charset="0"/>
              </a:rPr>
              <a:t>Disposal </a:t>
            </a:r>
            <a:r>
              <a:rPr lang="en-IN" dirty="0" smtClean="0">
                <a:latin typeface="Bahnschrift SemiBold Condensed" pitchFamily="34" charset="0"/>
              </a:rPr>
              <a:t>: The only other strategy available is disposal. Waste disposal practices are integrated into the environmental management strategies of all municipalities, are integral to most manufacturing operations, and quite often are among the highest direct cost components.</a:t>
            </a:r>
          </a:p>
          <a:p>
            <a:endParaRPr lang="en-IN"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F3C87-59EF-45F5-ADE2-C93DF959F3BA}"/>
              </a:ext>
            </a:extLst>
          </p:cNvPr>
          <p:cNvSpPr>
            <a:spLocks noGrp="1"/>
          </p:cNvSpPr>
          <p:nvPr>
            <p:ph type="title"/>
          </p:nvPr>
        </p:nvSpPr>
        <p:spPr>
          <a:xfrm>
            <a:off x="457200" y="44624"/>
            <a:ext cx="8229600" cy="2016224"/>
          </a:xfrm>
        </p:spPr>
        <p:txBody>
          <a:bodyPr>
            <a:normAutofit/>
          </a:bodyPr>
          <a:lstStyle/>
          <a:p>
            <a:r>
              <a:rPr lang="en-IN" dirty="0" smtClean="0"/>
              <a:t>FACTORS AFFECTING SWM SYSTEM </a:t>
            </a:r>
            <a:br>
              <a:rPr lang="en-IN" dirty="0" smtClean="0"/>
            </a:br>
            <a:endParaRPr lang="en-US" dirty="0"/>
          </a:p>
        </p:txBody>
      </p:sp>
      <p:sp>
        <p:nvSpPr>
          <p:cNvPr id="3" name="Content Placeholder 2">
            <a:extLst>
              <a:ext uri="{FF2B5EF4-FFF2-40B4-BE49-F238E27FC236}">
                <a16:creationId xmlns:a16="http://schemas.microsoft.com/office/drawing/2014/main" id="{C467BDD2-8F4C-405E-BF36-D6859CABF4E2}"/>
              </a:ext>
            </a:extLst>
          </p:cNvPr>
          <p:cNvSpPr>
            <a:spLocks noGrp="1"/>
          </p:cNvSpPr>
          <p:nvPr>
            <p:ph idx="1"/>
          </p:nvPr>
        </p:nvSpPr>
        <p:spPr>
          <a:xfrm>
            <a:off x="179512" y="1052736"/>
            <a:ext cx="8856984" cy="5616624"/>
          </a:xfrm>
        </p:spPr>
        <p:txBody>
          <a:bodyPr>
            <a:normAutofit/>
          </a:bodyPr>
          <a:lstStyle/>
          <a:p>
            <a:r>
              <a:rPr lang="en-US" dirty="0">
                <a:latin typeface="Bahnschrift SemiBold Condensed" pitchFamily="34" charset="0"/>
              </a:rPr>
              <a:t>Quantities and Characteristics of waste</a:t>
            </a:r>
            <a:endParaRPr lang="en-US" sz="2400" dirty="0">
              <a:solidFill>
                <a:schemeClr val="tx1"/>
              </a:solidFill>
              <a:latin typeface="Bahnschrift SemiBold Condensed" pitchFamily="34" charset="0"/>
            </a:endParaRPr>
          </a:p>
          <a:p>
            <a:r>
              <a:rPr lang="en-US" dirty="0">
                <a:latin typeface="Bahnschrift SemiBold Condensed" pitchFamily="34" charset="0"/>
              </a:rPr>
              <a:t>Climate and seasonal variations</a:t>
            </a:r>
          </a:p>
          <a:p>
            <a:r>
              <a:rPr lang="en-US" dirty="0">
                <a:latin typeface="Bahnschrift SemiBold Condensed" pitchFamily="34" charset="0"/>
              </a:rPr>
              <a:t>Physical characteristics of an urban area</a:t>
            </a:r>
          </a:p>
          <a:p>
            <a:r>
              <a:rPr lang="en-US" dirty="0">
                <a:latin typeface="Bahnschrift SemiBold Condensed" pitchFamily="34" charset="0"/>
              </a:rPr>
              <a:t>Financial and foreign exchange constraints</a:t>
            </a:r>
          </a:p>
          <a:p>
            <a:r>
              <a:rPr lang="en-US" dirty="0">
                <a:latin typeface="Bahnschrift SemiBold Condensed" pitchFamily="34" charset="0"/>
              </a:rPr>
              <a:t>Cultural constraints</a:t>
            </a:r>
          </a:p>
          <a:p>
            <a:r>
              <a:rPr lang="en-US" dirty="0">
                <a:latin typeface="Bahnschrift SemiBold Condensed" pitchFamily="34" charset="0"/>
              </a:rPr>
              <a:t>Management and technical resources</a:t>
            </a:r>
          </a:p>
        </p:txBody>
      </p:sp>
    </p:spTree>
    <p:extLst>
      <p:ext uri="{BB962C8B-B14F-4D97-AF65-F5344CB8AC3E}">
        <p14:creationId xmlns:p14="http://schemas.microsoft.com/office/powerpoint/2010/main" val="10602785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428596" y="0"/>
            <a:ext cx="8229600" cy="1143000"/>
          </a:xfrm>
        </p:spPr>
        <p:txBody>
          <a:bodyPr/>
          <a:lstStyle/>
          <a:p>
            <a:r>
              <a:rPr lang="en-IN" dirty="0" smtClean="0"/>
              <a:t>FACTORS AFFECTING SWM SYSTEM</a:t>
            </a:r>
            <a:endParaRPr lang="en-US" dirty="0"/>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217466" y="903976"/>
            <a:ext cx="8926534" cy="5616624"/>
          </a:xfrm>
        </p:spPr>
        <p:txBody>
          <a:bodyPr>
            <a:normAutofit/>
          </a:bodyPr>
          <a:lstStyle/>
          <a:p>
            <a:pPr>
              <a:buNone/>
            </a:pPr>
            <a:r>
              <a:rPr lang="en-US" dirty="0">
                <a:solidFill>
                  <a:srgbClr val="C00000"/>
                </a:solidFill>
                <a:latin typeface="Bahnschrift SemiBold Condensed" pitchFamily="34" charset="0"/>
              </a:rPr>
              <a:t>Quantities and Characteristics of </a:t>
            </a:r>
            <a:r>
              <a:rPr lang="en-US" dirty="0" smtClean="0">
                <a:solidFill>
                  <a:srgbClr val="C00000"/>
                </a:solidFill>
                <a:latin typeface="Bahnschrift SemiBold Condensed" pitchFamily="34" charset="0"/>
              </a:rPr>
              <a:t>waste:</a:t>
            </a:r>
          </a:p>
          <a:p>
            <a:pPr marL="0" indent="0" algn="just"/>
            <a:r>
              <a:rPr lang="en-US" sz="1900" b="0" dirty="0" smtClean="0">
                <a:latin typeface="Bahnschrift SemiBold Condensed" pitchFamily="34" charset="0"/>
              </a:rPr>
              <a:t>The </a:t>
            </a:r>
            <a:r>
              <a:rPr lang="en-US" sz="1900" b="0" dirty="0">
                <a:latin typeface="Bahnschrift SemiBold Condensed" pitchFamily="34" charset="0"/>
              </a:rPr>
              <a:t>quantities of wastes depend on the income level of a family. The quantity ranges from about 0.25 to about 2.3 kg per person per day, indicating a strong correlation between waste production and per capita income. </a:t>
            </a:r>
            <a:endParaRPr lang="en-US" sz="1900" b="0" dirty="0" smtClean="0">
              <a:latin typeface="Bahnschrift SemiBold Condensed" pitchFamily="34" charset="0"/>
            </a:endParaRPr>
          </a:p>
          <a:p>
            <a:pPr marL="0" indent="0" algn="just"/>
            <a:r>
              <a:rPr lang="en-US" sz="1900" b="0" dirty="0" smtClean="0">
                <a:latin typeface="Bahnschrift SemiBold Condensed" pitchFamily="34" charset="0"/>
              </a:rPr>
              <a:t>One </a:t>
            </a:r>
            <a:r>
              <a:rPr lang="en-US" sz="1900" b="0" dirty="0">
                <a:latin typeface="Bahnschrift SemiBold Condensed" pitchFamily="34" charset="0"/>
              </a:rPr>
              <a:t>of the measures of waste composition (and characteristics) is density, which ranges from 150 kg/m3 to 600 kg/m3 . Proportion of paper and packaging materials in the waste largely account for the differences. When this proportion is high, the density is low and vice versa. </a:t>
            </a:r>
          </a:p>
        </p:txBody>
      </p:sp>
      <p:pic>
        <p:nvPicPr>
          <p:cNvPr id="1026" name="Picture 2" descr="Separating Mixed Construction Waste | Recover Web"/>
          <p:cNvPicPr>
            <a:picLocks noChangeAspect="1" noChangeArrowheads="1"/>
          </p:cNvPicPr>
          <p:nvPr/>
        </p:nvPicPr>
        <p:blipFill rotWithShape="1">
          <a:blip r:embed="rId2">
            <a:extLst>
              <a:ext uri="{28A0092B-C50C-407E-A947-70E740481C1C}">
                <a14:useLocalDpi xmlns:a14="http://schemas.microsoft.com/office/drawing/2010/main" val="0"/>
              </a:ext>
            </a:extLst>
          </a:blip>
          <a:srcRect t="3058" b="12925"/>
          <a:stretch/>
        </p:blipFill>
        <p:spPr bwMode="auto">
          <a:xfrm>
            <a:off x="1571604" y="4357694"/>
            <a:ext cx="6696744" cy="22471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72544" y="6444044"/>
            <a:ext cx="4608512" cy="369332"/>
          </a:xfrm>
          <a:prstGeom prst="rect">
            <a:avLst/>
          </a:prstGeom>
          <a:noFill/>
        </p:spPr>
        <p:txBody>
          <a:bodyPr wrap="square" rtlCol="0">
            <a:spAutoFit/>
          </a:bodyPr>
          <a:lstStyle/>
          <a:p>
            <a:pPr algn="ctr"/>
            <a:r>
              <a:rPr lang="en-US" b="1" dirty="0">
                <a:solidFill>
                  <a:prstClr val="black"/>
                </a:solidFill>
              </a:rPr>
              <a:t>Fig:</a:t>
            </a:r>
            <a:r>
              <a:rPr lang="en-US" dirty="0">
                <a:solidFill>
                  <a:prstClr val="black"/>
                </a:solidFill>
              </a:rPr>
              <a:t> Separating mixed waste</a:t>
            </a:r>
          </a:p>
        </p:txBody>
      </p:sp>
    </p:spTree>
    <p:extLst>
      <p:ext uri="{BB962C8B-B14F-4D97-AF65-F5344CB8AC3E}">
        <p14:creationId xmlns:p14="http://schemas.microsoft.com/office/powerpoint/2010/main" val="22878133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500034" y="0"/>
            <a:ext cx="8229600" cy="1143000"/>
          </a:xfrm>
        </p:spPr>
        <p:txBody>
          <a:bodyPr/>
          <a:lstStyle/>
          <a:p>
            <a:r>
              <a:rPr lang="en-IN" dirty="0" smtClean="0"/>
              <a:t>FACTORS AFFECTING SWM SYSTEM</a:t>
            </a:r>
            <a:endParaRPr lang="en-US" dirty="0"/>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107504" y="1052736"/>
            <a:ext cx="8928992" cy="5616624"/>
          </a:xfrm>
        </p:spPr>
        <p:txBody>
          <a:bodyPr>
            <a:normAutofit/>
          </a:bodyPr>
          <a:lstStyle/>
          <a:p>
            <a:pPr>
              <a:buNone/>
            </a:pPr>
            <a:r>
              <a:rPr lang="en-US" dirty="0">
                <a:solidFill>
                  <a:srgbClr val="C00000"/>
                </a:solidFill>
                <a:latin typeface="Bahnschrift SemiBold Condensed" pitchFamily="34" charset="0"/>
              </a:rPr>
              <a:t>Climate and seasonal </a:t>
            </a:r>
            <a:r>
              <a:rPr lang="en-US" dirty="0" smtClean="0">
                <a:solidFill>
                  <a:srgbClr val="C00000"/>
                </a:solidFill>
                <a:latin typeface="Bahnschrift SemiBold Condensed" pitchFamily="34" charset="0"/>
              </a:rPr>
              <a:t>variations:</a:t>
            </a:r>
            <a:endParaRPr lang="en-US" dirty="0">
              <a:solidFill>
                <a:srgbClr val="C00000"/>
              </a:solidFill>
              <a:latin typeface="Bahnschrift SemiBold Condensed" pitchFamily="34" charset="0"/>
            </a:endParaRPr>
          </a:p>
          <a:p>
            <a:pPr marL="0" indent="0" algn="just"/>
            <a:r>
              <a:rPr lang="en-US" sz="2200" b="0" dirty="0">
                <a:latin typeface="Bahnschrift SemiBold Condensed" pitchFamily="34" charset="0"/>
              </a:rPr>
              <a:t>In cold climates, drifting snow and frozen ground interfere with landfill operations. Tropical climates are subject to sharp seasonal variations from wet to dry season, which cause significant changes in the moisture content of solid waste. </a:t>
            </a:r>
            <a:endParaRPr lang="en-US" sz="2200" b="0" dirty="0" smtClean="0">
              <a:latin typeface="Bahnschrift SemiBold Condensed" pitchFamily="34" charset="0"/>
            </a:endParaRPr>
          </a:p>
          <a:p>
            <a:pPr marL="0" indent="0" algn="just"/>
            <a:r>
              <a:rPr lang="en-US" sz="2200" b="0" dirty="0" smtClean="0">
                <a:latin typeface="Bahnschrift SemiBold Condensed" pitchFamily="34" charset="0"/>
              </a:rPr>
              <a:t>High </a:t>
            </a:r>
            <a:r>
              <a:rPr lang="en-US" sz="2200" b="0" dirty="0">
                <a:latin typeface="Bahnschrift SemiBold Condensed" pitchFamily="34" charset="0"/>
              </a:rPr>
              <a:t>temperatures and humidity cause solid wastes to decompose far more rapidly than they do in colder climates. The frequency of waste collection in high temperature and humid climates should, therefore, be higher than that in cold climates</a:t>
            </a:r>
            <a:r>
              <a:rPr lang="en-US" sz="2200" b="0" dirty="0" smtClean="0">
                <a:latin typeface="Bahnschrift SemiBold Condensed" pitchFamily="34" charset="0"/>
              </a:rPr>
              <a:t>.</a:t>
            </a:r>
          </a:p>
          <a:p>
            <a:pPr marL="0" indent="0" algn="just"/>
            <a:r>
              <a:rPr lang="en-US" sz="2200" b="0" dirty="0" smtClean="0">
                <a:latin typeface="Bahnschrift SemiBold Condensed" pitchFamily="34" charset="0"/>
              </a:rPr>
              <a:t> </a:t>
            </a:r>
            <a:r>
              <a:rPr lang="en-US" sz="2200" b="0" dirty="0">
                <a:latin typeface="Bahnschrift SemiBold Condensed" pitchFamily="34" charset="0"/>
              </a:rPr>
              <a:t>In sub-tropical or desert climate, there is no significant variation in moisture content of wastes (due to low rainfall) and low production of leachate from sanitary </a:t>
            </a:r>
            <a:r>
              <a:rPr lang="en-US" sz="2200" b="0" dirty="0" smtClean="0">
                <a:latin typeface="Bahnschrift SemiBold Condensed" pitchFamily="34" charset="0"/>
              </a:rPr>
              <a:t>landfill.</a:t>
            </a:r>
            <a:endParaRPr lang="en-US" sz="2200" b="0" dirty="0">
              <a:latin typeface="Bahnschrift SemiBold Condensed" pitchFamily="34" charset="0"/>
            </a:endParaRPr>
          </a:p>
          <a:p>
            <a:pPr marL="0" indent="0">
              <a:buNone/>
            </a:pPr>
            <a:endParaRPr lang="en-US" dirty="0"/>
          </a:p>
        </p:txBody>
      </p:sp>
    </p:spTree>
    <p:extLst>
      <p:ext uri="{BB962C8B-B14F-4D97-AF65-F5344CB8AC3E}">
        <p14:creationId xmlns:p14="http://schemas.microsoft.com/office/powerpoint/2010/main" val="35403033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500034" y="0"/>
            <a:ext cx="8229600" cy="1143000"/>
          </a:xfrm>
        </p:spPr>
        <p:txBody>
          <a:bodyPr/>
          <a:lstStyle/>
          <a:p>
            <a:r>
              <a:rPr lang="en-IN" dirty="0" smtClean="0"/>
              <a:t>FACTORS AFFECTING SWM SYSTEM</a:t>
            </a:r>
            <a:endParaRPr lang="en-US" dirty="0"/>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215008" y="980728"/>
            <a:ext cx="5500000" cy="5877272"/>
          </a:xfrm>
        </p:spPr>
        <p:txBody>
          <a:bodyPr>
            <a:normAutofit/>
          </a:bodyPr>
          <a:lstStyle/>
          <a:p>
            <a:pPr>
              <a:lnSpc>
                <a:spcPct val="100000"/>
              </a:lnSpc>
              <a:buNone/>
            </a:pPr>
            <a:r>
              <a:rPr lang="en-US" dirty="0">
                <a:solidFill>
                  <a:srgbClr val="C00000"/>
                </a:solidFill>
                <a:latin typeface="Bahnschrift SemiBold Condensed" pitchFamily="34" charset="0"/>
              </a:rPr>
              <a:t>Physical characteristics of an urban </a:t>
            </a:r>
            <a:r>
              <a:rPr lang="en-US" dirty="0" smtClean="0">
                <a:solidFill>
                  <a:srgbClr val="C00000"/>
                </a:solidFill>
                <a:latin typeface="Bahnschrift SemiBold Condensed" pitchFamily="34" charset="0"/>
              </a:rPr>
              <a:t>area:</a:t>
            </a:r>
            <a:endParaRPr lang="en-US" dirty="0">
              <a:solidFill>
                <a:srgbClr val="C00000"/>
              </a:solidFill>
              <a:latin typeface="Bahnschrift SemiBold Condensed" pitchFamily="34" charset="0"/>
            </a:endParaRPr>
          </a:p>
          <a:p>
            <a:pPr marL="0" indent="0" algn="just"/>
            <a:r>
              <a:rPr lang="en-US" sz="2000" b="0" dirty="0">
                <a:latin typeface="Bahnschrift SemiBold Condensed" pitchFamily="34" charset="0"/>
              </a:rPr>
              <a:t>In urban areas (i.e., towns and cities), layout of streets and houses is such that access by vehicles is possible and door-to-door collection of solid wastes is the accepted.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A </a:t>
            </a:r>
            <a:r>
              <a:rPr lang="en-US" sz="2000" b="0" dirty="0">
                <a:latin typeface="Bahnschrift SemiBold Condensed" pitchFamily="34" charset="0"/>
              </a:rPr>
              <a:t>quite different in the inner and older city areas where narrow lanes make service by vehicles difficult and often impossible. Added to this is the problem of urban sprawl in the outskirts where population is growing at an alarming rate.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Access </a:t>
            </a:r>
            <a:r>
              <a:rPr lang="en-US" sz="2000" b="0" dirty="0">
                <a:latin typeface="Bahnschrift SemiBold Condensed" pitchFamily="34" charset="0"/>
              </a:rPr>
              <a:t>ways are narrow, unpaved and tortuous, and therefore, not accessible to collection vehicles. Problems of solid waste storage and collection are most acute in such areas.</a:t>
            </a:r>
          </a:p>
        </p:txBody>
      </p:sp>
      <p:pic>
        <p:nvPicPr>
          <p:cNvPr id="2050" name="Picture 2" descr="Identifying the Difference Between Rural, Urban &amp;amp; Suburban"/>
          <p:cNvPicPr>
            <a:picLocks noChangeAspect="1" noChangeArrowheads="1"/>
          </p:cNvPicPr>
          <p:nvPr/>
        </p:nvPicPr>
        <p:blipFill>
          <a:blip r:embed="rId2">
            <a:extLst>
              <a:ext uri="{28A0092B-C50C-407E-A947-70E740481C1C}">
                <a14:useLocalDpi xmlns:a14="http://schemas.microsoft.com/office/drawing/2010/main" val="0"/>
              </a:ext>
            </a:extLst>
          </a:blip>
          <a:srcRect r="66843"/>
          <a:stretch>
            <a:fillRect/>
          </a:stretch>
        </p:blipFill>
        <p:spPr bwMode="auto">
          <a:xfrm>
            <a:off x="5715008" y="1142984"/>
            <a:ext cx="1857388" cy="20574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dentifying the Difference Between Rural, Urban &amp;amp; Suburban"/>
          <p:cNvPicPr>
            <a:picLocks noChangeAspect="1" noChangeArrowheads="1"/>
          </p:cNvPicPr>
          <p:nvPr/>
        </p:nvPicPr>
        <p:blipFill>
          <a:blip r:embed="rId2">
            <a:extLst>
              <a:ext uri="{28A0092B-C50C-407E-A947-70E740481C1C}">
                <a14:useLocalDpi xmlns:a14="http://schemas.microsoft.com/office/drawing/2010/main" val="0"/>
              </a:ext>
            </a:extLst>
          </a:blip>
          <a:srcRect l="33157" r="32411"/>
          <a:stretch>
            <a:fillRect/>
          </a:stretch>
        </p:blipFill>
        <p:spPr bwMode="auto">
          <a:xfrm>
            <a:off x="7215174" y="2571744"/>
            <a:ext cx="1928826" cy="20574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dentifying the Difference Between Rural, Urban &amp;amp; Suburban"/>
          <p:cNvPicPr>
            <a:picLocks noChangeAspect="1" noChangeArrowheads="1"/>
          </p:cNvPicPr>
          <p:nvPr/>
        </p:nvPicPr>
        <p:blipFill>
          <a:blip r:embed="rId2">
            <a:extLst>
              <a:ext uri="{28A0092B-C50C-407E-A947-70E740481C1C}">
                <a14:useLocalDpi xmlns:a14="http://schemas.microsoft.com/office/drawing/2010/main" val="0"/>
              </a:ext>
            </a:extLst>
          </a:blip>
          <a:srcRect l="65568"/>
          <a:stretch>
            <a:fillRect/>
          </a:stretch>
        </p:blipFill>
        <p:spPr bwMode="auto">
          <a:xfrm>
            <a:off x="6286512" y="4857760"/>
            <a:ext cx="1875206" cy="200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6965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a:xfrm>
            <a:off x="500034" y="0"/>
            <a:ext cx="8229600" cy="1143000"/>
          </a:xfrm>
        </p:spPr>
        <p:txBody>
          <a:bodyPr/>
          <a:lstStyle/>
          <a:p>
            <a:r>
              <a:rPr lang="en-IN" dirty="0" smtClean="0"/>
              <a:t>FACTORS AFFECTING SWM SYSTEM</a:t>
            </a:r>
            <a:endParaRPr lang="en-US" dirty="0"/>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107504" y="1052736"/>
            <a:ext cx="8928992" cy="5616624"/>
          </a:xfrm>
        </p:spPr>
        <p:txBody>
          <a:bodyPr>
            <a:normAutofit/>
          </a:bodyPr>
          <a:lstStyle/>
          <a:p>
            <a:pPr>
              <a:buNone/>
            </a:pPr>
            <a:r>
              <a:rPr lang="en-US">
                <a:solidFill>
                  <a:srgbClr val="C00000"/>
                </a:solidFill>
                <a:latin typeface="Bahnschrift SemiBold Condensed" pitchFamily="34" charset="0"/>
              </a:rPr>
              <a:t>Financial and foreign </a:t>
            </a:r>
            <a:r>
              <a:rPr lang="en-US">
                <a:solidFill>
                  <a:srgbClr val="C00000"/>
                </a:solidFill>
                <a:latin typeface="Bahnschrift SemiBold Condensed" pitchFamily="34" charset="0"/>
              </a:rPr>
              <a:t>exchange </a:t>
            </a:r>
            <a:r>
              <a:rPr lang="en-US" smtClean="0">
                <a:solidFill>
                  <a:srgbClr val="C00000"/>
                </a:solidFill>
                <a:latin typeface="Bahnschrift SemiBold Condensed" pitchFamily="34" charset="0"/>
              </a:rPr>
              <a:t>constraints</a:t>
            </a:r>
            <a:r>
              <a:rPr lang="en-US" smtClean="0">
                <a:solidFill>
                  <a:srgbClr val="C00000"/>
                </a:solidFill>
                <a:latin typeface="Bahnschrift SemiBold Condensed" pitchFamily="34" charset="0"/>
              </a:rPr>
              <a:t>:</a:t>
            </a:r>
            <a:endParaRPr lang="en-US" dirty="0">
              <a:solidFill>
                <a:srgbClr val="C00000"/>
              </a:solidFill>
              <a:latin typeface="Bahnschrift SemiBold Condensed" pitchFamily="34" charset="0"/>
            </a:endParaRPr>
          </a:p>
          <a:p>
            <a:pPr marL="0" indent="0" algn="just"/>
            <a:r>
              <a:rPr lang="en-US" sz="2000" b="0" dirty="0">
                <a:latin typeface="Bahnschrift SemiBold Condensed" pitchFamily="34" charset="0"/>
              </a:rPr>
              <a:t>Solid waste management accounts for sizeable proportions of the budgets of municipal corporations. This is allocated for capital resources, which go towards the purchase of equipment, vehicles, and fuel and labor costs</a:t>
            </a:r>
            <a:r>
              <a:rPr lang="en-US" sz="2000" b="0" dirty="0" smtClean="0">
                <a:latin typeface="Bahnschrift SemiBold Condensed" pitchFamily="34" charset="0"/>
              </a:rPr>
              <a:t>.</a:t>
            </a:r>
          </a:p>
          <a:p>
            <a:pPr marL="0" indent="0" algn="just"/>
            <a:r>
              <a:rPr lang="en-US" sz="2000" b="0" dirty="0" smtClean="0">
                <a:latin typeface="Bahnschrift SemiBold Condensed" pitchFamily="34" charset="0"/>
              </a:rPr>
              <a:t> </a:t>
            </a:r>
            <a:r>
              <a:rPr lang="en-US" sz="2000" b="0" dirty="0">
                <a:latin typeface="Bahnschrift SemiBold Condensed" pitchFamily="34" charset="0"/>
              </a:rPr>
              <a:t>In regions where wage rates are low, the aim is to optimize vehicle productivity. The unfavorable financial situation of some countries hinders purchase of equipment and vehicles, and this situation is further worsened by the acute shortage of foreign exchange.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This </a:t>
            </a:r>
            <a:r>
              <a:rPr lang="en-US" sz="2000" b="0" dirty="0">
                <a:latin typeface="Bahnschrift SemiBold Condensed" pitchFamily="34" charset="0"/>
              </a:rPr>
              <a:t>means that the balance between the degree of mechanization and the size of the labor force becomes a critical issue in arriving at the most cost-effective solution. </a:t>
            </a:r>
          </a:p>
        </p:txBody>
      </p:sp>
    </p:spTree>
    <p:extLst>
      <p:ext uri="{BB962C8B-B14F-4D97-AF65-F5344CB8AC3E}">
        <p14:creationId xmlns:p14="http://schemas.microsoft.com/office/powerpoint/2010/main" val="36794493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p:txBody>
          <a:bodyPr/>
          <a:lstStyle/>
          <a:p>
            <a:r>
              <a:rPr lang="en-IN" dirty="0" smtClean="0"/>
              <a:t>FACTORS AFFECTING SWM SYSTEM</a:t>
            </a:r>
            <a:endParaRPr lang="en-US" dirty="0"/>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107504" y="908720"/>
            <a:ext cx="4464496" cy="5616624"/>
          </a:xfrm>
        </p:spPr>
        <p:txBody>
          <a:bodyPr>
            <a:normAutofit fontScale="92500"/>
          </a:bodyPr>
          <a:lstStyle/>
          <a:p>
            <a:pPr algn="just">
              <a:buNone/>
            </a:pPr>
            <a:r>
              <a:rPr lang="en-US" sz="2400" dirty="0">
                <a:solidFill>
                  <a:srgbClr val="C00000"/>
                </a:solidFill>
                <a:latin typeface="Bahnschrift SemiBold Condensed" pitchFamily="34" charset="0"/>
              </a:rPr>
              <a:t>Cultural </a:t>
            </a:r>
            <a:r>
              <a:rPr lang="en-US" sz="2400" dirty="0" smtClean="0">
                <a:solidFill>
                  <a:srgbClr val="C00000"/>
                </a:solidFill>
                <a:latin typeface="Bahnschrift SemiBold Condensed" pitchFamily="34" charset="0"/>
              </a:rPr>
              <a:t>constraints:</a:t>
            </a:r>
            <a:endParaRPr lang="en-US" sz="2400" dirty="0">
              <a:solidFill>
                <a:srgbClr val="C00000"/>
              </a:solidFill>
              <a:latin typeface="Bahnschrift SemiBold Condensed" pitchFamily="34" charset="0"/>
            </a:endParaRPr>
          </a:p>
          <a:p>
            <a:pPr marL="0" indent="0" algn="just"/>
            <a:r>
              <a:rPr lang="en-US" sz="2000" b="0" dirty="0">
                <a:latin typeface="Bahnschrift SemiBold Condensed" pitchFamily="34" charset="0"/>
              </a:rPr>
              <a:t>In some regions, long-standing traditions preclude the intrusion of waste collection on the precincts of households, and therefore, influence the collection system</a:t>
            </a:r>
            <a:r>
              <a:rPr lang="en-US" sz="2000" b="0" dirty="0" smtClean="0">
                <a:latin typeface="Bahnschrift SemiBold Condensed" pitchFamily="34" charset="0"/>
              </a:rPr>
              <a:t>.</a:t>
            </a:r>
          </a:p>
          <a:p>
            <a:pPr marL="0" indent="0" algn="just"/>
            <a:r>
              <a:rPr lang="en-US" sz="2000" b="0" dirty="0" smtClean="0">
                <a:latin typeface="Bahnschrift SemiBold Condensed" pitchFamily="34" charset="0"/>
              </a:rPr>
              <a:t> </a:t>
            </a:r>
            <a:r>
              <a:rPr lang="en-US" sz="2000" b="0" dirty="0">
                <a:latin typeface="Bahnschrift SemiBold Condensed" pitchFamily="34" charset="0"/>
              </a:rPr>
              <a:t>In others, where the tradition of caste persists, recruits to the labor force for street cleaning and handling of waste must be drawn from certain sections of the population.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Waste </a:t>
            </a:r>
            <a:r>
              <a:rPr lang="en-US" sz="2000" b="0" dirty="0">
                <a:latin typeface="Bahnschrift SemiBold Condensed" pitchFamily="34" charset="0"/>
              </a:rPr>
              <a:t>management should, therefore, be sensitive to such local patterns of living and consider these factors in planning, design and operation.</a:t>
            </a:r>
          </a:p>
          <a:p>
            <a:pPr marL="0" indent="0">
              <a:buNone/>
            </a:pPr>
            <a:endParaRPr lang="en-US" sz="2400" dirty="0">
              <a:solidFill>
                <a:schemeClr val="tx1"/>
              </a:solidFill>
            </a:endParaRPr>
          </a:p>
        </p:txBody>
      </p:sp>
      <p:pic>
        <p:nvPicPr>
          <p:cNvPr id="3074" name="Picture 2" descr="Small temples in Madurai show way in waste management | Madurai News -  Times of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7" y="2428868"/>
            <a:ext cx="4381531" cy="32861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29190" y="1643050"/>
            <a:ext cx="3888432" cy="646331"/>
          </a:xfrm>
          <a:prstGeom prst="rect">
            <a:avLst/>
          </a:prstGeom>
          <a:noFill/>
        </p:spPr>
        <p:txBody>
          <a:bodyPr wrap="square" rtlCol="0">
            <a:spAutoFit/>
          </a:bodyPr>
          <a:lstStyle/>
          <a:p>
            <a:r>
              <a:rPr lang="en-US" b="1" dirty="0">
                <a:solidFill>
                  <a:srgbClr val="FF0000"/>
                </a:solidFill>
                <a:latin typeface="Bahnschrift SemiBold Condensed" pitchFamily="34" charset="0"/>
              </a:rPr>
              <a:t>Fig: </a:t>
            </a:r>
            <a:r>
              <a:rPr lang="en-US" dirty="0">
                <a:solidFill>
                  <a:srgbClr val="FF0000"/>
                </a:solidFill>
                <a:latin typeface="Bahnschrift SemiBold Condensed" pitchFamily="34" charset="0"/>
              </a:rPr>
              <a:t>Madurai small temples successful flower waste management </a:t>
            </a:r>
          </a:p>
        </p:txBody>
      </p:sp>
    </p:spTree>
    <p:extLst>
      <p:ext uri="{BB962C8B-B14F-4D97-AF65-F5344CB8AC3E}">
        <p14:creationId xmlns:p14="http://schemas.microsoft.com/office/powerpoint/2010/main" val="12056873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550-7158-4BCA-87A7-A4476743E412}"/>
              </a:ext>
            </a:extLst>
          </p:cNvPr>
          <p:cNvSpPr>
            <a:spLocks noGrp="1"/>
          </p:cNvSpPr>
          <p:nvPr>
            <p:ph type="title"/>
          </p:nvPr>
        </p:nvSpPr>
        <p:spPr/>
        <p:txBody>
          <a:bodyPr/>
          <a:lstStyle/>
          <a:p>
            <a:r>
              <a:rPr lang="en-IN" dirty="0" smtClean="0"/>
              <a:t>FACTORS AFFECTING SWM SYSTEM</a:t>
            </a:r>
            <a:endParaRPr lang="en-US" dirty="0"/>
          </a:p>
        </p:txBody>
      </p:sp>
      <p:sp>
        <p:nvSpPr>
          <p:cNvPr id="3" name="Content Placeholder 2">
            <a:extLst>
              <a:ext uri="{FF2B5EF4-FFF2-40B4-BE49-F238E27FC236}">
                <a16:creationId xmlns:a16="http://schemas.microsoft.com/office/drawing/2014/main" id="{15A580D9-C6FD-4F01-BC52-5EE6A800825F}"/>
              </a:ext>
            </a:extLst>
          </p:cNvPr>
          <p:cNvSpPr>
            <a:spLocks noGrp="1"/>
          </p:cNvSpPr>
          <p:nvPr>
            <p:ph idx="1"/>
          </p:nvPr>
        </p:nvSpPr>
        <p:spPr>
          <a:xfrm>
            <a:off x="107504" y="1052736"/>
            <a:ext cx="8928992" cy="5616624"/>
          </a:xfrm>
        </p:spPr>
        <p:txBody>
          <a:bodyPr/>
          <a:lstStyle/>
          <a:p>
            <a:pPr>
              <a:buNone/>
            </a:pPr>
            <a:r>
              <a:rPr lang="en-US" sz="2400" dirty="0">
                <a:solidFill>
                  <a:srgbClr val="C00000"/>
                </a:solidFill>
                <a:latin typeface="Bahnschrift SemiBold Condensed" pitchFamily="34" charset="0"/>
              </a:rPr>
              <a:t>Management and technical </a:t>
            </a:r>
            <a:r>
              <a:rPr lang="en-US" sz="2400" dirty="0" smtClean="0">
                <a:solidFill>
                  <a:srgbClr val="C00000"/>
                </a:solidFill>
                <a:latin typeface="Bahnschrift SemiBold Condensed" pitchFamily="34" charset="0"/>
              </a:rPr>
              <a:t>resources:</a:t>
            </a:r>
            <a:endParaRPr lang="en-US" sz="2400" dirty="0">
              <a:solidFill>
                <a:srgbClr val="C00000"/>
              </a:solidFill>
              <a:latin typeface="Bahnschrift SemiBold Condensed" pitchFamily="34" charset="0"/>
            </a:endParaRPr>
          </a:p>
          <a:p>
            <a:pPr marL="0" indent="0" algn="just"/>
            <a:r>
              <a:rPr lang="en-US" sz="2000" b="0" dirty="0">
                <a:latin typeface="Bahnschrift SemiBold Condensed" pitchFamily="34" charset="0"/>
              </a:rPr>
              <a:t>Solid waste management, to be successful, requires a wide spectrum of workforce in keeping with the demands of the system. The best system for a region is one which makes full use of indigenous crafts and professional skills</a:t>
            </a:r>
          </a:p>
          <a:p>
            <a:pPr marL="0" indent="0">
              <a:buNone/>
            </a:pPr>
            <a:endParaRPr lang="en-US" sz="2400" dirty="0">
              <a:solidFill>
                <a:schemeClr val="tx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985989"/>
            <a:ext cx="2448272" cy="2300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985989"/>
            <a:ext cx="2736068" cy="2300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985989"/>
            <a:ext cx="3069083" cy="2300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2325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428604"/>
            <a:ext cx="8229600" cy="796950"/>
          </a:xfrm>
        </p:spPr>
        <p:txBody>
          <a:bodyPr>
            <a:noAutofit/>
          </a:bodyPr>
          <a:lstStyle/>
          <a:p>
            <a:r>
              <a:rPr lang="en-IN" dirty="0" smtClean="0"/>
              <a:t>PROGRESS OF MSW MANAGEMENT IN INDIA</a:t>
            </a:r>
            <a:br>
              <a:rPr lang="en-IN" dirty="0" smtClean="0"/>
            </a:br>
            <a:endParaRPr lang="en-US" dirty="0"/>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200" b="0" dirty="0" smtClean="0">
                <a:latin typeface="Bahnschrift SemiBold Condensed" pitchFamily="34" charset="0"/>
              </a:rPr>
              <a:t>The problem of municipal solid waste management has acquired alarming dimensions in India especially over the last decade, before which waste management was hardly considered an issue of concern as the waste could be easily disposed of in an environmentally safe manner. </a:t>
            </a:r>
          </a:p>
          <a:p>
            <a:pPr algn="just"/>
            <a:r>
              <a:rPr lang="en-US" sz="2200" b="0" dirty="0" smtClean="0">
                <a:latin typeface="Bahnschrift SemiBold Condensed" pitchFamily="34" charset="0"/>
              </a:rPr>
              <a:t>However, with time, due to changing lifestyles of people coupled with unplanned developmental activities, urbanization and industrialization, the waste quantity and characteristics have changed, and as a result, managing solid wastes has become torturous.</a:t>
            </a:r>
            <a:endParaRPr lang="en-US" sz="2200" dirty="0">
              <a:solidFill>
                <a:schemeClr val="tx1"/>
              </a:solidFill>
              <a:latin typeface="Bahnschrift SemiBold Condensed" pitchFamily="34" charset="0"/>
            </a:endParaRPr>
          </a:p>
        </p:txBody>
      </p:sp>
    </p:spTree>
    <p:extLst>
      <p:ext uri="{BB962C8B-B14F-4D97-AF65-F5344CB8AC3E}">
        <p14:creationId xmlns:p14="http://schemas.microsoft.com/office/powerpoint/2010/main" val="22842266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131720"/>
            <a:ext cx="8229600" cy="796950"/>
          </a:xfrm>
        </p:spPr>
        <p:txBody>
          <a:bodyPr>
            <a:noAutofit/>
          </a:bodyPr>
          <a:lstStyle/>
          <a:p>
            <a:r>
              <a:rPr lang="en-IN" dirty="0" smtClean="0"/>
              <a:t>PROGRESS OF MSW MANAGEMENT IN INDIA</a:t>
            </a:r>
            <a:endParaRPr lang="en-US" dirty="0"/>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892480" cy="5733256"/>
          </a:xfrm>
        </p:spPr>
        <p:txBody>
          <a:bodyPr>
            <a:noAutofit/>
          </a:bodyPr>
          <a:lstStyle/>
          <a:p>
            <a:pPr algn="just"/>
            <a:r>
              <a:rPr lang="en-US" sz="2200" b="0" dirty="0" smtClean="0">
                <a:latin typeface="Bahnschrift SemiBold Condensed" pitchFamily="34" charset="0"/>
              </a:rPr>
              <a:t>The physical and chemical characteristics of Indian city refuse, nonetheless, show that about 80% of it is compostable and ideal for </a:t>
            </a:r>
            <a:r>
              <a:rPr lang="en-US" sz="2200" b="0" i="1" dirty="0" smtClean="0">
                <a:latin typeface="Bahnschrift SemiBold Condensed" pitchFamily="34" charset="0"/>
              </a:rPr>
              <a:t>biogas </a:t>
            </a:r>
            <a:r>
              <a:rPr lang="en-US" sz="2200" b="0" dirty="0" smtClean="0">
                <a:latin typeface="Bahnschrift SemiBold Condensed" pitchFamily="34" charset="0"/>
              </a:rPr>
              <a:t>generation due to </a:t>
            </a:r>
            <a:r>
              <a:rPr lang="en-US" sz="2200" b="0" smtClean="0">
                <a:latin typeface="Bahnschrift SemiBold Condensed" pitchFamily="34" charset="0"/>
              </a:rPr>
              <a:t>adequate </a:t>
            </a:r>
            <a:r>
              <a:rPr lang="en-US" sz="2200" b="0" smtClean="0">
                <a:latin typeface="Bahnschrift SemiBold Condensed" pitchFamily="34" charset="0"/>
              </a:rPr>
              <a:t>nutrients, </a:t>
            </a:r>
            <a:r>
              <a:rPr lang="en-US" sz="2200" b="0" dirty="0" smtClean="0">
                <a:latin typeface="Bahnschrift SemiBold Condensed" pitchFamily="34" charset="0"/>
              </a:rPr>
              <a:t>moisture content of 50-55% and a carbon-to-nitrogen ratio of 25-40:1. </a:t>
            </a:r>
          </a:p>
          <a:p>
            <a:pPr algn="just"/>
            <a:r>
              <a:rPr lang="en-US" sz="2200" b="0" dirty="0" smtClean="0">
                <a:latin typeface="Bahnschrift SemiBold Condensed" pitchFamily="34" charset="0"/>
              </a:rPr>
              <a:t>Therefore, the development of appropriate technologies for utilization of wastes is essential to minimize adverse health and environmental consequences.</a:t>
            </a:r>
          </a:p>
          <a:p>
            <a:pPr algn="just"/>
            <a:r>
              <a:rPr lang="en-US" sz="2200" dirty="0" smtClean="0">
                <a:latin typeface="Bahnschrift SemiBold Condensed" pitchFamily="34" charset="0"/>
              </a:rPr>
              <a:t>Waste quantum: </a:t>
            </a:r>
            <a:r>
              <a:rPr lang="en-US" sz="2200" b="0" dirty="0" smtClean="0">
                <a:latin typeface="Bahnschrift SemiBold Condensed" pitchFamily="34" charset="0"/>
              </a:rPr>
              <a:t>The per capita waste generation rate is about 500 g/day. This along with increased population has contributed to higher total waste </a:t>
            </a:r>
            <a:r>
              <a:rPr lang="en-US" sz="2200" b="0" smtClean="0">
                <a:latin typeface="Bahnschrift SemiBold Condensed" pitchFamily="34" charset="0"/>
              </a:rPr>
              <a:t>generation </a:t>
            </a:r>
            <a:r>
              <a:rPr lang="en-US" sz="2200" b="0" smtClean="0">
                <a:latin typeface="Bahnschrift SemiBold Condensed" pitchFamily="34" charset="0"/>
              </a:rPr>
              <a:t>quantum.</a:t>
            </a:r>
            <a:endParaRPr lang="en-US" sz="2200" dirty="0">
              <a:solidFill>
                <a:schemeClr val="tx1"/>
              </a:solidFill>
              <a:latin typeface="Bahnschrift SemiBold Condensed" pitchFamily="34" charset="0"/>
            </a:endParaRPr>
          </a:p>
        </p:txBody>
      </p:sp>
    </p:spTree>
    <p:extLst>
      <p:ext uri="{BB962C8B-B14F-4D97-AF65-F5344CB8AC3E}">
        <p14:creationId xmlns:p14="http://schemas.microsoft.com/office/powerpoint/2010/main" val="9502133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571472" y="428604"/>
            <a:ext cx="8229600" cy="796950"/>
          </a:xfrm>
        </p:spPr>
        <p:txBody>
          <a:bodyPr>
            <a:normAutofit fontScale="90000"/>
          </a:bodyPr>
          <a:lstStyle/>
          <a:p>
            <a:r>
              <a:rPr lang="en-IN" dirty="0" smtClean="0"/>
              <a:t>PROGRESS OF MSW MANAGEMENT IN INDIA </a:t>
            </a:r>
            <a:r>
              <a:rPr lang="en-IN" b="0" dirty="0">
                <a:latin typeface="Bahnschrift SemiBold Condensed" pitchFamily="34" charset="0"/>
              </a:rPr>
              <a:t/>
            </a:r>
            <a:br>
              <a:rPr lang="en-IN" b="0" dirty="0">
                <a:latin typeface="Bahnschrift SemiBold Condensed" pitchFamily="34" charset="0"/>
              </a:rPr>
            </a:br>
            <a:endParaRPr lang="en-US" dirty="0"/>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200" dirty="0">
                <a:solidFill>
                  <a:srgbClr val="C00000"/>
                </a:solidFill>
                <a:latin typeface="Bahnschrift SemiBold Condensed" pitchFamily="34" charset="0"/>
              </a:rPr>
              <a:t>Waste composition: </a:t>
            </a:r>
            <a:r>
              <a:rPr lang="en-US" sz="2200" b="0" dirty="0">
                <a:latin typeface="Bahnschrift SemiBold Condensed" pitchFamily="34" charset="0"/>
              </a:rPr>
              <a:t>Studies reveal that the percentage of the organic matter has remained almost static at 41% in the past 3 decades, but the recyclables have increased from 9.56% to 17.18% </a:t>
            </a:r>
            <a:endParaRPr lang="en-US" sz="2200" b="0" dirty="0" smtClean="0">
              <a:latin typeface="Bahnschrift SemiBold Condensed" pitchFamily="34" charset="0"/>
            </a:endParaRPr>
          </a:p>
          <a:p>
            <a:pPr algn="just"/>
            <a:r>
              <a:rPr lang="en-US" sz="2200" dirty="0">
                <a:solidFill>
                  <a:srgbClr val="C00000"/>
                </a:solidFill>
                <a:latin typeface="Bahnschrift SemiBold Condensed" pitchFamily="34" charset="0"/>
              </a:rPr>
              <a:t>Waste disposal methods: </a:t>
            </a:r>
            <a:r>
              <a:rPr lang="en-US" sz="2200" b="0" dirty="0">
                <a:latin typeface="Bahnschrift SemiBold Condensed" pitchFamily="34" charset="0"/>
              </a:rPr>
              <a:t>Waste disposal is the final stage of the waste management cycle. About 90% of the municipal waste collected by the civic authorities in India is dumped in low-lying areas outside the city/town limits, which have no provision of </a:t>
            </a:r>
            <a:r>
              <a:rPr lang="en-US" sz="2200" b="0" i="1" dirty="0">
                <a:latin typeface="Bahnschrift SemiBold Condensed" pitchFamily="34" charset="0"/>
              </a:rPr>
              <a:t>leachate collection </a:t>
            </a:r>
            <a:r>
              <a:rPr lang="en-US" sz="2200" b="0" dirty="0">
                <a:latin typeface="Bahnschrift SemiBold Condensed" pitchFamily="34" charset="0"/>
              </a:rPr>
              <a:t>and treatment, and landfill gas collection and </a:t>
            </a:r>
            <a:r>
              <a:rPr lang="en-US" sz="2200" b="0" dirty="0" smtClean="0">
                <a:latin typeface="Bahnschrift SemiBold Condensed" pitchFamily="34" charset="0"/>
              </a:rPr>
              <a:t>use.</a:t>
            </a:r>
            <a:endParaRPr lang="en-US" sz="2200" dirty="0">
              <a:solidFill>
                <a:schemeClr val="tx1"/>
              </a:solidFill>
              <a:latin typeface="Bahnschrift SemiBold Condensed" pitchFamily="34" charset="0"/>
            </a:endParaRPr>
          </a:p>
        </p:txBody>
      </p:sp>
    </p:spTree>
    <p:extLst>
      <p:ext uri="{BB962C8B-B14F-4D97-AF65-F5344CB8AC3E}">
        <p14:creationId xmlns:p14="http://schemas.microsoft.com/office/powerpoint/2010/main" val="712732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IN" dirty="0" smtClean="0"/>
              <a:t>OBJECTIVES – SOLID WASTE MANAGEMENT</a:t>
            </a:r>
            <a:endParaRPr lang="en-IN" dirty="0"/>
          </a:p>
        </p:txBody>
      </p:sp>
      <p:sp>
        <p:nvSpPr>
          <p:cNvPr id="3" name="Content Placeholder 2"/>
          <p:cNvSpPr>
            <a:spLocks noGrp="1"/>
          </p:cNvSpPr>
          <p:nvPr>
            <p:ph idx="1"/>
          </p:nvPr>
        </p:nvSpPr>
        <p:spPr>
          <a:xfrm>
            <a:off x="0" y="1142984"/>
            <a:ext cx="8858280" cy="5286412"/>
          </a:xfrm>
        </p:spPr>
        <p:txBody>
          <a:bodyPr>
            <a:normAutofit fontScale="77500" lnSpcReduction="20000"/>
          </a:bodyPr>
          <a:lstStyle/>
          <a:p>
            <a:pPr algn="just"/>
            <a:r>
              <a:rPr lang="en-IN" dirty="0" smtClean="0">
                <a:latin typeface="Bahnschrift SemiBold Condensed" pitchFamily="34" charset="0"/>
              </a:rPr>
              <a:t>Objectives: </a:t>
            </a:r>
          </a:p>
          <a:p>
            <a:pPr algn="just"/>
            <a:r>
              <a:rPr lang="en-IN" dirty="0" smtClean="0">
                <a:latin typeface="Bahnschrift SemiBold Condensed" pitchFamily="34" charset="0"/>
              </a:rPr>
              <a:t>1. Minimize waste generation, </a:t>
            </a:r>
          </a:p>
          <a:p>
            <a:pPr algn="just"/>
            <a:r>
              <a:rPr lang="en-IN" dirty="0" smtClean="0">
                <a:latin typeface="Bahnschrift SemiBold Condensed" pitchFamily="34" charset="0"/>
              </a:rPr>
              <a:t>2. Maximize the collection efficiency of waste, </a:t>
            </a:r>
          </a:p>
          <a:p>
            <a:pPr algn="just"/>
            <a:r>
              <a:rPr lang="en-IN" dirty="0" smtClean="0">
                <a:latin typeface="Bahnschrift SemiBold Condensed" pitchFamily="34" charset="0"/>
              </a:rPr>
              <a:t>3. Reduce the volume of waste requiring disposal and maximize the economic value of waste, </a:t>
            </a:r>
          </a:p>
          <a:p>
            <a:pPr algn="just"/>
            <a:r>
              <a:rPr lang="en-IN" dirty="0" smtClean="0">
                <a:latin typeface="Bahnschrift SemiBold Condensed" pitchFamily="34" charset="0"/>
              </a:rPr>
              <a:t>4. Develop and adopt environmental sustainable treatment and disposal methods.</a:t>
            </a:r>
          </a:p>
          <a:p>
            <a:pPr algn="just"/>
            <a:endParaRPr lang="en-IN" dirty="0" smtClean="0">
              <a:latin typeface="Bahnschrift SemiBold Condensed" pitchFamily="34" charset="0"/>
            </a:endParaRPr>
          </a:p>
          <a:p>
            <a:pPr algn="just"/>
            <a:r>
              <a:rPr lang="en-IN" dirty="0" smtClean="0">
                <a:latin typeface="Bahnschrift SemiBold Condensed" pitchFamily="34" charset="0"/>
              </a:rPr>
              <a:t>In general the objective adopted by the working group of Solid waste management is to improve the cleanliness of the city through increase of collection and disposal of waste, to create sustainable income generating activities for Community Based Organization and small trade enterprises involved in </a:t>
            </a:r>
            <a:r>
              <a:rPr lang="en-IN" dirty="0" smtClean="0">
                <a:solidFill>
                  <a:srgbClr val="C00000"/>
                </a:solidFill>
                <a:latin typeface="Bahnschrift SemiBold Condensed" pitchFamily="34" charset="0"/>
              </a:rPr>
              <a:t>waste collection </a:t>
            </a:r>
            <a:r>
              <a:rPr lang="en-IN" dirty="0" smtClean="0">
                <a:latin typeface="Bahnschrift SemiBold Condensed" pitchFamily="34" charset="0"/>
              </a:rPr>
              <a:t>and </a:t>
            </a:r>
            <a:r>
              <a:rPr lang="en-IN" dirty="0" smtClean="0">
                <a:solidFill>
                  <a:srgbClr val="C00000"/>
                </a:solidFill>
                <a:latin typeface="Bahnschrift SemiBold Condensed" pitchFamily="34" charset="0"/>
              </a:rPr>
              <a:t>recycling</a:t>
            </a:r>
            <a:r>
              <a:rPr lang="en-IN" dirty="0" smtClean="0">
                <a:latin typeface="Bahnschrift SemiBold Condensed" pitchFamily="34" charset="0"/>
              </a:rPr>
              <a:t>, and </a:t>
            </a:r>
            <a:r>
              <a:rPr lang="en-IN" dirty="0" smtClean="0">
                <a:solidFill>
                  <a:srgbClr val="C00000"/>
                </a:solidFill>
                <a:latin typeface="Bahnschrift SemiBold Condensed" pitchFamily="34" charset="0"/>
              </a:rPr>
              <a:t>reduce</a:t>
            </a:r>
            <a:r>
              <a:rPr lang="en-IN" dirty="0" smtClean="0">
                <a:latin typeface="Bahnschrift SemiBold Condensed" pitchFamily="34" charset="0"/>
              </a:rPr>
              <a:t> the waste volumes by encouraging recycling, reuse and composting.</a:t>
            </a:r>
            <a:endParaRPr lang="en-IN"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131720"/>
            <a:ext cx="8229600" cy="796950"/>
          </a:xfrm>
        </p:spPr>
        <p:txBody>
          <a:bodyPr>
            <a:normAutofit fontScale="90000"/>
          </a:bodyPr>
          <a:lstStyle/>
          <a:p>
            <a:r>
              <a:rPr lang="en-IN" dirty="0" smtClean="0"/>
              <a:t>PROGRESS OF MSW MANAGEMENT IN INDIA</a:t>
            </a:r>
            <a:endParaRPr lang="en-US" dirty="0"/>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200" dirty="0">
                <a:latin typeface="Bahnschrift SemiBold Condensed" pitchFamily="34" charset="0"/>
              </a:rPr>
              <a:t>Recycling: </a:t>
            </a:r>
            <a:r>
              <a:rPr lang="en-US" sz="2200" b="0" dirty="0">
                <a:latin typeface="Bahnschrift SemiBold Condensed" pitchFamily="34" charset="0"/>
              </a:rPr>
              <a:t>This involves collection of recyclables from various sources, which ultimately reach recycling units. It is estimated that about 40-80% of plastic waste gets recycled in India, as compared to 10-15% in the developed nations of the world. </a:t>
            </a:r>
            <a:endParaRPr lang="en-US" sz="2200" b="0" dirty="0" smtClean="0">
              <a:latin typeface="Bahnschrift SemiBold Condensed" pitchFamily="34" charset="0"/>
            </a:endParaRPr>
          </a:p>
          <a:p>
            <a:pPr algn="just"/>
            <a:r>
              <a:rPr lang="en-US" sz="2200" b="0" dirty="0" smtClean="0">
                <a:latin typeface="Bahnschrift SemiBold Condensed" pitchFamily="34" charset="0"/>
              </a:rPr>
              <a:t>However</a:t>
            </a:r>
            <a:r>
              <a:rPr lang="en-US" sz="2200" b="0" dirty="0">
                <a:latin typeface="Bahnschrift SemiBold Condensed" pitchFamily="34" charset="0"/>
              </a:rPr>
              <a:t>, due to lack of suitable government policies, incentives, subsidies, regulations, standards, etc., related to recycling, this industry is still far behind its western counterparts in terms of technology and quality of manufactured goods. Nevertheless, recycling in India is a highly </a:t>
            </a:r>
            <a:r>
              <a:rPr lang="en-US" sz="2200" b="0" dirty="0" smtClean="0">
                <a:latin typeface="Bahnschrift SemiBold Condensed" pitchFamily="34" charset="0"/>
              </a:rPr>
              <a:t>organized </a:t>
            </a:r>
            <a:r>
              <a:rPr lang="en-US" sz="2200" b="0" dirty="0">
                <a:latin typeface="Bahnschrift SemiBold Condensed" pitchFamily="34" charset="0"/>
              </a:rPr>
              <a:t>and profit-making venture, though informal in nature. </a:t>
            </a:r>
            <a:endParaRPr lang="en-US" sz="2200" dirty="0">
              <a:solidFill>
                <a:schemeClr val="tx1"/>
              </a:solidFill>
              <a:latin typeface="Bahnschrift SemiBold Condensed" pitchFamily="34" charset="0"/>
            </a:endParaRPr>
          </a:p>
        </p:txBody>
      </p:sp>
    </p:spTree>
    <p:extLst>
      <p:ext uri="{BB962C8B-B14F-4D97-AF65-F5344CB8AC3E}">
        <p14:creationId xmlns:p14="http://schemas.microsoft.com/office/powerpoint/2010/main" val="7127324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131720"/>
            <a:ext cx="8229600" cy="796950"/>
          </a:xfrm>
        </p:spPr>
        <p:txBody>
          <a:bodyPr>
            <a:normAutofit fontScale="90000"/>
          </a:bodyPr>
          <a:lstStyle/>
          <a:p>
            <a:r>
              <a:rPr lang="en-IN" dirty="0" smtClean="0"/>
              <a:t>PROGRESS OF MSW MANAGEMENT IN INDIA</a:t>
            </a:r>
            <a:endParaRPr lang="en-US" dirty="0"/>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200" dirty="0">
                <a:solidFill>
                  <a:srgbClr val="C00000"/>
                </a:solidFill>
                <a:latin typeface="Bahnschrift SemiBold Condensed" pitchFamily="34" charset="0"/>
              </a:rPr>
              <a:t>Health impacts: </a:t>
            </a:r>
            <a:r>
              <a:rPr lang="en-US" sz="2200" b="0" dirty="0">
                <a:latin typeface="Bahnschrift SemiBold Condensed" pitchFamily="34" charset="0"/>
              </a:rPr>
              <a:t>Due to the absence of standards and norms for handling municipal wastes, municipal workers suffer occupational health hazards of waste handling. </a:t>
            </a:r>
            <a:endParaRPr lang="en-US" sz="2200" b="0" dirty="0" smtClean="0">
              <a:latin typeface="Bahnschrift SemiBold Condensed" pitchFamily="34" charset="0"/>
            </a:endParaRPr>
          </a:p>
          <a:p>
            <a:pPr algn="just"/>
            <a:r>
              <a:rPr lang="en-US" sz="2200" b="0" dirty="0" smtClean="0">
                <a:latin typeface="Bahnschrift SemiBold Condensed" pitchFamily="34" charset="0"/>
              </a:rPr>
              <a:t>Also</a:t>
            </a:r>
            <a:r>
              <a:rPr lang="en-US" sz="2200" b="0" dirty="0">
                <a:latin typeface="Bahnschrift SemiBold Condensed" pitchFamily="34" charset="0"/>
              </a:rPr>
              <a:t>, municipal workers and rag pickers who operate informally for long hours rummaging through waste also suffer from o</a:t>
            </a:r>
            <a:r>
              <a:rPr lang="en-US" sz="2200" b="0" dirty="0" smtClean="0">
                <a:latin typeface="Bahnschrift SemiBold Condensed" pitchFamily="34" charset="0"/>
              </a:rPr>
              <a:t>ccupational </a:t>
            </a:r>
            <a:r>
              <a:rPr lang="en-US" sz="2200" b="0" dirty="0">
                <a:latin typeface="Bahnschrift SemiBold Condensed" pitchFamily="34" charset="0"/>
              </a:rPr>
              <a:t>health diseases ranging from respiratory illnesses (from ingesting particulates and bio-aerosols), infections (direct contact with contaminated material), puncture wounds (leading to tetanus, hepatitis and HIV infection) to headaches and nausea, etc. </a:t>
            </a:r>
            <a:endParaRPr lang="en-US" sz="2200" dirty="0">
              <a:solidFill>
                <a:schemeClr val="tx1"/>
              </a:solidFill>
              <a:latin typeface="Bahnschrift SemiBold Condensed" pitchFamily="34" charset="0"/>
            </a:endParaRPr>
          </a:p>
        </p:txBody>
      </p:sp>
    </p:spTree>
    <p:extLst>
      <p:ext uri="{BB962C8B-B14F-4D97-AF65-F5344CB8AC3E}">
        <p14:creationId xmlns:p14="http://schemas.microsoft.com/office/powerpoint/2010/main" val="7127324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131720"/>
            <a:ext cx="8229600" cy="796950"/>
          </a:xfrm>
        </p:spPr>
        <p:txBody>
          <a:bodyPr>
            <a:normAutofit fontScale="90000"/>
          </a:bodyPr>
          <a:lstStyle/>
          <a:p>
            <a:r>
              <a:rPr lang="en-IN" dirty="0" smtClean="0"/>
              <a:t>PROGRESS OF MSW MANAGEMENT IN INDIA</a:t>
            </a:r>
            <a:endParaRPr lang="en-US" dirty="0"/>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lgn="just"/>
            <a:r>
              <a:rPr lang="en-US" sz="2200" dirty="0">
                <a:solidFill>
                  <a:srgbClr val="C00000"/>
                </a:solidFill>
                <a:latin typeface="Bahnschrift SemiBold Condensed" pitchFamily="34" charset="0"/>
              </a:rPr>
              <a:t>Environmental impacts: </a:t>
            </a:r>
            <a:r>
              <a:rPr lang="en-US" sz="2200" b="0" dirty="0">
                <a:latin typeface="Bahnschrift SemiBold Condensed" pitchFamily="34" charset="0"/>
              </a:rPr>
              <a:t>In addition to occupational health, injury issues and environmental health also need to be mentioned in the context of waste management. Contaminated leachate and surface run-off from land disposal facilities affects ground and surface water quality. </a:t>
            </a:r>
            <a:endParaRPr lang="en-US" sz="2200" b="0" dirty="0" smtClean="0">
              <a:latin typeface="Bahnschrift SemiBold Condensed" pitchFamily="34" charset="0"/>
            </a:endParaRPr>
          </a:p>
          <a:p>
            <a:pPr algn="just"/>
            <a:r>
              <a:rPr lang="en-US" sz="2200" b="0" dirty="0" smtClean="0">
                <a:latin typeface="Bahnschrift SemiBold Condensed" pitchFamily="34" charset="0"/>
              </a:rPr>
              <a:t>The </a:t>
            </a:r>
            <a:r>
              <a:rPr lang="en-US" sz="2200" b="0" dirty="0">
                <a:latin typeface="Bahnschrift SemiBold Condensed" pitchFamily="34" charset="0"/>
              </a:rPr>
              <a:t>pneumonic plague that broke out in November 1994 in India (</a:t>
            </a:r>
            <a:r>
              <a:rPr lang="en-US" sz="2200" b="0" dirty="0" err="1">
                <a:latin typeface="Bahnschrift SemiBold Condensed" pitchFamily="34" charset="0"/>
              </a:rPr>
              <a:t>Surat</a:t>
            </a:r>
            <a:r>
              <a:rPr lang="en-US" sz="2200" b="0" dirty="0">
                <a:latin typeface="Bahnschrift SemiBold Condensed" pitchFamily="34" charset="0"/>
              </a:rPr>
              <a:t>, Gujarat) is a typical example of solid waste </a:t>
            </a:r>
            <a:r>
              <a:rPr lang="en-US" sz="2200" b="0">
                <a:latin typeface="Bahnschrift SemiBold Condensed" pitchFamily="34" charset="0"/>
              </a:rPr>
              <a:t>mismanagement</a:t>
            </a:r>
            <a:r>
              <a:rPr lang="en-US" sz="2200" b="0">
                <a:latin typeface="Bahnschrift SemiBold Condensed" pitchFamily="34" charset="0"/>
              </a:rPr>
              <a:t>. During August 26-October 5, 1994, a total of 5150 suspected pneumonic or bubonic plague cases </a:t>
            </a:r>
            <a:r>
              <a:rPr lang="en-US" sz="2200" b="0">
                <a:latin typeface="Bahnschrift SemiBold Condensed" pitchFamily="34" charset="0"/>
              </a:rPr>
              <a:t>and </a:t>
            </a:r>
            <a:r>
              <a:rPr lang="en-US" sz="2200" b="0" smtClean="0">
                <a:latin typeface="Bahnschrift SemiBold Condensed" pitchFamily="34" charset="0"/>
              </a:rPr>
              <a:t>56 </a:t>
            </a:r>
            <a:r>
              <a:rPr lang="en-US" sz="2200" b="0">
                <a:latin typeface="Bahnschrift SemiBold Condensed" pitchFamily="34" charset="0"/>
              </a:rPr>
              <a:t>deaths were reported from eight states of India, primarily in the south-central and southwestern regions. </a:t>
            </a:r>
            <a:endParaRPr lang="en-US" sz="2200" dirty="0">
              <a:solidFill>
                <a:schemeClr val="tx1"/>
              </a:solidFill>
              <a:latin typeface="Bahnschrift SemiBold Condensed" pitchFamily="34" charset="0"/>
            </a:endParaRPr>
          </a:p>
        </p:txBody>
      </p:sp>
    </p:spTree>
    <p:extLst>
      <p:ext uri="{BB962C8B-B14F-4D97-AF65-F5344CB8AC3E}">
        <p14:creationId xmlns:p14="http://schemas.microsoft.com/office/powerpoint/2010/main" val="11311354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500034" y="214290"/>
            <a:ext cx="8229600" cy="796950"/>
          </a:xfrm>
        </p:spPr>
        <p:txBody>
          <a:bodyPr>
            <a:normAutofit fontScale="90000"/>
          </a:bodyPr>
          <a:lstStyle/>
          <a:p>
            <a:r>
              <a:rPr lang="en-IN" dirty="0" smtClean="0"/>
              <a:t>PROGRESS OF MSW MANAGEMENT IN INDIA</a:t>
            </a:r>
            <a:endParaRPr lang="en-US" dirty="0"/>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251520" y="1124744"/>
            <a:ext cx="8784976" cy="5544616"/>
          </a:xfrm>
        </p:spPr>
        <p:txBody>
          <a:bodyPr>
            <a:noAutofit/>
          </a:bodyPr>
          <a:lstStyle/>
          <a:p>
            <a:pPr>
              <a:buNone/>
            </a:pPr>
            <a:r>
              <a:rPr lang="en-US" sz="2200" dirty="0">
                <a:solidFill>
                  <a:srgbClr val="C00000"/>
                </a:solidFill>
                <a:latin typeface="Bahnschrift SemiBold Condensed" pitchFamily="34" charset="0"/>
              </a:rPr>
              <a:t>In the project report as per the guidelines laid down in the manual on SWM </a:t>
            </a:r>
            <a:r>
              <a:rPr lang="en-US" sz="2200" dirty="0" smtClean="0">
                <a:solidFill>
                  <a:srgbClr val="C00000"/>
                </a:solidFill>
                <a:latin typeface="Bahnschrift SemiBold Condensed" pitchFamily="34" charset="0"/>
              </a:rPr>
              <a:t>are </a:t>
            </a:r>
            <a:r>
              <a:rPr lang="en-US" sz="2200" dirty="0">
                <a:solidFill>
                  <a:srgbClr val="C00000"/>
                </a:solidFill>
                <a:latin typeface="Bahnschrift SemiBold Condensed" pitchFamily="34" charset="0"/>
              </a:rPr>
              <a:t>as follow:</a:t>
            </a:r>
          </a:p>
          <a:p>
            <a:pPr marL="914400" lvl="1" indent="-457200" algn="just">
              <a:buBlip>
                <a:blip r:embed="rId2"/>
              </a:buBlip>
            </a:pPr>
            <a:r>
              <a:rPr lang="en-US" sz="2000" dirty="0">
                <a:solidFill>
                  <a:schemeClr val="tx2"/>
                </a:solidFill>
                <a:latin typeface="Bahnschrift SemiBold Condensed" pitchFamily="34" charset="0"/>
              </a:rPr>
              <a:t>Existing status of SWM the details of equipment machineries and infrastructures, are need to be studied.</a:t>
            </a:r>
          </a:p>
          <a:p>
            <a:pPr marL="914400" lvl="1" indent="-457200" algn="just">
              <a:buBlip>
                <a:blip r:embed="rId2"/>
              </a:buBlip>
            </a:pPr>
            <a:r>
              <a:rPr lang="en-US" sz="2000" dirty="0">
                <a:solidFill>
                  <a:schemeClr val="tx2"/>
                </a:solidFill>
                <a:latin typeface="Bahnschrift SemiBold Condensed" pitchFamily="34" charset="0"/>
              </a:rPr>
              <a:t>Field study to carry out commercial, institutional and residential area garbage quantity before planning the system.</a:t>
            </a:r>
          </a:p>
          <a:p>
            <a:pPr marL="914400" lvl="1" indent="-457200" algn="just">
              <a:buBlip>
                <a:blip r:embed="rId2"/>
              </a:buBlip>
            </a:pPr>
            <a:r>
              <a:rPr lang="en-US" sz="2000" dirty="0">
                <a:solidFill>
                  <a:schemeClr val="tx2"/>
                </a:solidFill>
                <a:latin typeface="Bahnschrift SemiBold Condensed" pitchFamily="34" charset="0"/>
              </a:rPr>
              <a:t>Complete physical characteristics of waste should be carried out for the garbage collected from a standard test laboratory.</a:t>
            </a:r>
          </a:p>
          <a:p>
            <a:pPr marL="914400" lvl="1" indent="-457200" algn="just">
              <a:buBlip>
                <a:blip r:embed="rId2"/>
              </a:buBlip>
            </a:pPr>
            <a:r>
              <a:rPr lang="en-US" sz="2000" dirty="0">
                <a:solidFill>
                  <a:schemeClr val="tx2"/>
                </a:solidFill>
                <a:latin typeface="Bahnschrift SemiBold Condensed" pitchFamily="34" charset="0"/>
              </a:rPr>
              <a:t>Existing system of collection storage transportation processing under treatment shall be fully analyzed.</a:t>
            </a:r>
          </a:p>
          <a:p>
            <a:pPr marL="914400" lvl="1" indent="-457200" algn="just">
              <a:buBlip>
                <a:blip r:embed="rId2"/>
              </a:buBlip>
            </a:pPr>
            <a:r>
              <a:rPr lang="en-US" sz="2000" dirty="0">
                <a:solidFill>
                  <a:schemeClr val="tx2"/>
                </a:solidFill>
                <a:latin typeface="Bahnschrift SemiBold Condensed" pitchFamily="34" charset="0"/>
              </a:rPr>
              <a:t>Justification for equipment and machinery required in order to ensure optimum utilization of the same.</a:t>
            </a:r>
          </a:p>
          <a:p>
            <a:pPr marL="914400" lvl="1" indent="-457200" algn="just">
              <a:buBlip>
                <a:blip r:embed="rId2"/>
              </a:buBlip>
            </a:pPr>
            <a:r>
              <a:rPr lang="en-US" sz="2000" dirty="0">
                <a:solidFill>
                  <a:schemeClr val="tx2"/>
                </a:solidFill>
                <a:latin typeface="Bahnschrift SemiBold Condensed" pitchFamily="34" charset="0"/>
              </a:rPr>
              <a:t>Detailed design and drawing of proposed solid waste management system including landfills and best processing plant should be carried out for development of sanitary landfill.</a:t>
            </a:r>
          </a:p>
        </p:txBody>
      </p:sp>
    </p:spTree>
    <p:extLst>
      <p:ext uri="{BB962C8B-B14F-4D97-AF65-F5344CB8AC3E}">
        <p14:creationId xmlns:p14="http://schemas.microsoft.com/office/powerpoint/2010/main" val="6577755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310-150C-4A63-805C-D932C6F48E9E}"/>
              </a:ext>
            </a:extLst>
          </p:cNvPr>
          <p:cNvSpPr>
            <a:spLocks noGrp="1"/>
          </p:cNvSpPr>
          <p:nvPr>
            <p:ph type="title"/>
          </p:nvPr>
        </p:nvSpPr>
        <p:spPr>
          <a:xfrm>
            <a:off x="428596" y="131720"/>
            <a:ext cx="8229600" cy="796950"/>
          </a:xfrm>
        </p:spPr>
        <p:txBody>
          <a:bodyPr>
            <a:normAutofit fontScale="90000"/>
          </a:bodyPr>
          <a:lstStyle/>
          <a:p>
            <a:r>
              <a:rPr lang="en-IN" dirty="0" smtClean="0"/>
              <a:t>PROGRESS OF MSW MANAGEMENT IN INDIA</a:t>
            </a:r>
            <a:endParaRPr lang="en-US" dirty="0"/>
          </a:p>
        </p:txBody>
      </p:sp>
      <p:sp>
        <p:nvSpPr>
          <p:cNvPr id="3" name="Content Placeholder 2">
            <a:extLst>
              <a:ext uri="{FF2B5EF4-FFF2-40B4-BE49-F238E27FC236}">
                <a16:creationId xmlns:a16="http://schemas.microsoft.com/office/drawing/2014/main" id="{111718C7-D1D2-4DD6-970A-C94C3855C423}"/>
              </a:ext>
            </a:extLst>
          </p:cNvPr>
          <p:cNvSpPr>
            <a:spLocks noGrp="1"/>
          </p:cNvSpPr>
          <p:nvPr>
            <p:ph idx="1"/>
          </p:nvPr>
        </p:nvSpPr>
        <p:spPr>
          <a:xfrm>
            <a:off x="-357222" y="1313384"/>
            <a:ext cx="9501222" cy="5544616"/>
          </a:xfrm>
        </p:spPr>
        <p:txBody>
          <a:bodyPr>
            <a:noAutofit/>
          </a:bodyPr>
          <a:lstStyle/>
          <a:p>
            <a:pPr marL="457200" lvl="1" indent="0" algn="just">
              <a:lnSpc>
                <a:spcPct val="150000"/>
              </a:lnSpc>
              <a:buNone/>
            </a:pPr>
            <a:endParaRPr lang="en-US" sz="2000" dirty="0">
              <a:solidFill>
                <a:schemeClr val="tx2"/>
              </a:solidFill>
              <a:latin typeface="Bahnschrift SemiBold Condensed" pitchFamily="34" charset="0"/>
            </a:endParaRPr>
          </a:p>
          <a:p>
            <a:pPr lvl="1" algn="just">
              <a:lnSpc>
                <a:spcPct val="150000"/>
              </a:lnSpc>
              <a:buBlip>
                <a:blip r:embed="rId2"/>
              </a:buBlip>
            </a:pPr>
            <a:r>
              <a:rPr lang="en-US" sz="2000" dirty="0">
                <a:solidFill>
                  <a:schemeClr val="tx2"/>
                </a:solidFill>
                <a:latin typeface="Bahnschrift SemiBold Condensed" pitchFamily="34" charset="0"/>
              </a:rPr>
              <a:t>Mechanism of operation and maintenance off equipment and machinery and its upkeep preventive maintenance on regular basis for existing equipment and machinery.</a:t>
            </a:r>
          </a:p>
          <a:p>
            <a:pPr lvl="1" algn="just">
              <a:lnSpc>
                <a:spcPct val="150000"/>
              </a:lnSpc>
              <a:buBlip>
                <a:blip r:embed="rId2"/>
              </a:buBlip>
            </a:pPr>
            <a:r>
              <a:rPr lang="en-US" sz="2000" dirty="0">
                <a:solidFill>
                  <a:schemeClr val="tx2"/>
                </a:solidFill>
                <a:latin typeface="Bahnschrift SemiBold Condensed" pitchFamily="34" charset="0"/>
              </a:rPr>
              <a:t>A routing plan for storage and collection of garbage based on the city layout.</a:t>
            </a:r>
          </a:p>
          <a:p>
            <a:pPr lvl="1" algn="just">
              <a:lnSpc>
                <a:spcPct val="150000"/>
              </a:lnSpc>
              <a:buBlip>
                <a:blip r:embed="rId2"/>
              </a:buBlip>
            </a:pPr>
            <a:r>
              <a:rPr lang="en-US" sz="2000" dirty="0">
                <a:solidFill>
                  <a:schemeClr val="tx2"/>
                </a:solidFill>
                <a:latin typeface="Bahnschrift SemiBold Condensed" pitchFamily="34" charset="0"/>
              </a:rPr>
              <a:t>Proposed institutional and financial reforms after completion of scheme.</a:t>
            </a:r>
          </a:p>
          <a:p>
            <a:pPr lvl="1" algn="just">
              <a:lnSpc>
                <a:spcPct val="150000"/>
              </a:lnSpc>
              <a:buBlip>
                <a:blip r:embed="rId2"/>
              </a:buBlip>
            </a:pPr>
            <a:r>
              <a:rPr lang="en-US" sz="2000" dirty="0">
                <a:solidFill>
                  <a:schemeClr val="tx2"/>
                </a:solidFill>
                <a:latin typeface="Bahnschrift SemiBold Condensed" pitchFamily="34" charset="0"/>
              </a:rPr>
              <a:t>Action plan for effective operation and maintenance imposition of user charges.</a:t>
            </a:r>
          </a:p>
          <a:p>
            <a:pPr lvl="1" algn="just">
              <a:lnSpc>
                <a:spcPct val="150000"/>
              </a:lnSpc>
              <a:buBlip>
                <a:blip r:embed="rId2"/>
              </a:buBlip>
            </a:pPr>
            <a:r>
              <a:rPr lang="en-US" sz="2000" dirty="0">
                <a:solidFill>
                  <a:schemeClr val="tx2"/>
                </a:solidFill>
                <a:latin typeface="Bahnschrift SemiBold Condensed" pitchFamily="34" charset="0"/>
              </a:rPr>
              <a:t>Details of suitable land for setting up integrated waste management facility in position including land for sanitary landfill.</a:t>
            </a:r>
          </a:p>
        </p:txBody>
      </p:sp>
    </p:spTree>
    <p:extLst>
      <p:ext uri="{BB962C8B-B14F-4D97-AF65-F5344CB8AC3E}">
        <p14:creationId xmlns:p14="http://schemas.microsoft.com/office/powerpoint/2010/main" val="6577755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istrict Minister visits Zero Waste Management Project at Kumbarakoppal  Karnataka in 2021 | Waste to energy, Zero waste management, Waste management  syste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3174" y="1142984"/>
            <a:ext cx="4541393" cy="28376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p>
        </p:txBody>
      </p:sp>
      <p:sp>
        <p:nvSpPr>
          <p:cNvPr id="3" name="Content Placeholder 2"/>
          <p:cNvSpPr>
            <a:spLocks noGrp="1"/>
          </p:cNvSpPr>
          <p:nvPr>
            <p:ph idx="1"/>
          </p:nvPr>
        </p:nvSpPr>
        <p:spPr>
          <a:xfrm>
            <a:off x="285720" y="4143380"/>
            <a:ext cx="8858280" cy="2500330"/>
          </a:xfrm>
        </p:spPr>
        <p:txBody>
          <a:bodyPr>
            <a:noAutofit/>
          </a:bodyPr>
          <a:lstStyle/>
          <a:p>
            <a:pPr marL="0" indent="0" algn="just"/>
            <a:r>
              <a:rPr lang="en-US" sz="2000" b="0" dirty="0">
                <a:latin typeface="Bahnschrift SemiBold Condensed" pitchFamily="34" charset="0"/>
              </a:rPr>
              <a:t>Solid waste management (SWM) is associated with the control of waste generation, its storage, collection, transfer and transport, processing and disposal in a manner that is in accordance with the best principles of public health, economics, engineering, conservation, aesthetics, public attitude and other environmental considerations. </a:t>
            </a:r>
            <a:endParaRPr lang="en-US" sz="2000" b="0" dirty="0" smtClean="0">
              <a:latin typeface="Bahnschrift SemiBold Condensed" pitchFamily="34" charset="0"/>
            </a:endParaRPr>
          </a:p>
          <a:p>
            <a:pPr marL="0" indent="0" algn="just">
              <a:buNone/>
            </a:pPr>
            <a:endParaRPr lang="en-US" sz="2000" b="0" dirty="0" smtClean="0"/>
          </a:p>
        </p:txBody>
      </p:sp>
    </p:spTree>
    <p:extLst>
      <p:ext uri="{BB962C8B-B14F-4D97-AF65-F5344CB8AC3E}">
        <p14:creationId xmlns:p14="http://schemas.microsoft.com/office/powerpoint/2010/main" val="3673810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latin typeface="Bahnschrift SemiBold Condensed" pitchFamily="34" charset="0"/>
            </a:endParaRPr>
          </a:p>
        </p:txBody>
      </p:sp>
      <p:sp>
        <p:nvSpPr>
          <p:cNvPr id="3" name="Content Placeholder 2"/>
          <p:cNvSpPr>
            <a:spLocks noGrp="1"/>
          </p:cNvSpPr>
          <p:nvPr>
            <p:ph idx="1"/>
          </p:nvPr>
        </p:nvSpPr>
        <p:spPr>
          <a:xfrm>
            <a:off x="152400" y="990600"/>
            <a:ext cx="8777318" cy="5367358"/>
          </a:xfrm>
        </p:spPr>
        <p:txBody>
          <a:bodyPr>
            <a:noAutofit/>
          </a:bodyPr>
          <a:lstStyle/>
          <a:p>
            <a:pPr marL="0" indent="0" algn="just"/>
            <a:r>
              <a:rPr lang="en-US" sz="2000" b="0" dirty="0" smtClean="0">
                <a:latin typeface="Bahnschrift SemiBold Condensed" pitchFamily="34" charset="0"/>
              </a:rPr>
              <a:t>SWM </a:t>
            </a:r>
            <a:r>
              <a:rPr lang="en-US" sz="2000" b="0" dirty="0">
                <a:latin typeface="Bahnschrift SemiBold Condensed" pitchFamily="34" charset="0"/>
              </a:rPr>
              <a:t>processes differ depending on factors such as economic status (e.g., the ratio of wealth created by the production of primary products to that derived from manufactured goods, per capita income, etc.), degree of </a:t>
            </a:r>
            <a:r>
              <a:rPr lang="en-US" sz="2000" b="0" dirty="0" smtClean="0">
                <a:latin typeface="Bahnschrift SemiBold Condensed" pitchFamily="34" charset="0"/>
              </a:rPr>
              <a:t>industrialization, </a:t>
            </a:r>
            <a:r>
              <a:rPr lang="en-US" sz="2000" b="0" dirty="0">
                <a:latin typeface="Bahnschrift SemiBold Condensed" pitchFamily="34" charset="0"/>
              </a:rPr>
              <a:t>social development (e.g., education, literacy, healthcare, etc.) and quality of life of a location. In addition, regional, seasonal and economic differences influence the SWM processes.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 This</a:t>
            </a:r>
            <a:r>
              <a:rPr lang="en-US" sz="2000" b="0" dirty="0">
                <a:latin typeface="Bahnschrift SemiBold Condensed" pitchFamily="34" charset="0"/>
              </a:rPr>
              <a:t>, therefore, warrants management strategies that are economically viable, technically feasible and socially acceptable to carry out such of the functions as are listed </a:t>
            </a:r>
            <a:endParaRPr lang="en-US" sz="2000" b="0" dirty="0" smtClean="0">
              <a:latin typeface="Bahnschrift SemiBold Condensed" pitchFamily="34" charset="0"/>
            </a:endParaRPr>
          </a:p>
          <a:p>
            <a:pPr lvl="1"/>
            <a:r>
              <a:rPr lang="en-US" sz="2100" b="0" dirty="0">
                <a:latin typeface="Bahnschrift SemiBold Condensed" pitchFamily="34" charset="0"/>
              </a:rPr>
              <a:t>Protection of environmental health. </a:t>
            </a:r>
          </a:p>
          <a:p>
            <a:pPr lvl="1"/>
            <a:r>
              <a:rPr lang="en-US" sz="2100" b="0" dirty="0">
                <a:latin typeface="Bahnschrift SemiBold Condensed" pitchFamily="34" charset="0"/>
              </a:rPr>
              <a:t>Promotion of environmental quality. </a:t>
            </a:r>
          </a:p>
          <a:p>
            <a:pPr lvl="1"/>
            <a:r>
              <a:rPr lang="en-US" sz="2100" b="0" dirty="0">
                <a:latin typeface="Bahnschrift SemiBold Condensed" pitchFamily="34" charset="0"/>
              </a:rPr>
              <a:t>Supporting the efficiency and productivity of the economy. </a:t>
            </a:r>
          </a:p>
          <a:p>
            <a:pPr lvl="1"/>
            <a:r>
              <a:rPr lang="en-US" sz="2100" b="0" dirty="0">
                <a:latin typeface="Bahnschrift SemiBold Condensed" pitchFamily="34" charset="0"/>
              </a:rPr>
              <a:t>Generation of employment and income. </a:t>
            </a:r>
          </a:p>
          <a:p>
            <a:pPr marL="0" indent="0" algn="just">
              <a:buNone/>
            </a:pPr>
            <a:endParaRPr lang="en-US" sz="2000" b="0" dirty="0" smtClean="0"/>
          </a:p>
        </p:txBody>
      </p:sp>
    </p:spTree>
    <p:extLst>
      <p:ext uri="{BB962C8B-B14F-4D97-AF65-F5344CB8AC3E}">
        <p14:creationId xmlns:p14="http://schemas.microsoft.com/office/powerpoint/2010/main" val="25128491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latin typeface="Bahnschrift SemiBold Condensed" pitchFamily="34" charset="0"/>
            </a:endParaRPr>
          </a:p>
        </p:txBody>
      </p:sp>
      <p:sp>
        <p:nvSpPr>
          <p:cNvPr id="3" name="Content Placeholder 2"/>
          <p:cNvSpPr>
            <a:spLocks noGrp="1"/>
          </p:cNvSpPr>
          <p:nvPr>
            <p:ph idx="1"/>
          </p:nvPr>
        </p:nvSpPr>
        <p:spPr>
          <a:xfrm>
            <a:off x="228600" y="1066800"/>
            <a:ext cx="8784976" cy="4813995"/>
          </a:xfrm>
        </p:spPr>
        <p:txBody>
          <a:bodyPr>
            <a:noAutofit/>
          </a:bodyPr>
          <a:lstStyle/>
          <a:p>
            <a:pPr marL="0" indent="0" algn="just"/>
            <a:r>
              <a:rPr lang="en-US" sz="2000" b="0" dirty="0" smtClean="0">
                <a:latin typeface="Bahnschrift SemiBold Condensed" pitchFamily="34" charset="0"/>
              </a:rPr>
              <a:t>SWM has socio-economic and environmental dimensions. In the socio-economic dimension, for example, it includes various phases such as waste storage, collection, transport and disposal, and the management of these phases has to be integrated. In other words, wastes have to be properly stored, collected and disposed of by co-operative management. </a:t>
            </a:r>
          </a:p>
          <a:p>
            <a:pPr marL="0" indent="0" algn="just"/>
            <a:r>
              <a:rPr lang="en-US" sz="2000" b="0" dirty="0" smtClean="0">
                <a:latin typeface="Bahnschrift SemiBold Condensed" pitchFamily="34" charset="0"/>
              </a:rPr>
              <a:t>In addition, poor management of wastes on the user side such as disposing of wastes in the streets, storm water drains, rivers and lakes has to be avoided to preserve the environment, control vector-born diseases and ensure water quality/resource. </a:t>
            </a:r>
          </a:p>
        </p:txBody>
      </p:sp>
    </p:spTree>
    <p:extLst>
      <p:ext uri="{BB962C8B-B14F-4D97-AF65-F5344CB8AC3E}">
        <p14:creationId xmlns:p14="http://schemas.microsoft.com/office/powerpoint/2010/main" val="19576705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6204" b="-6031"/>
          <a:stretch/>
        </p:blipFill>
        <p:spPr bwMode="auto">
          <a:xfrm>
            <a:off x="1600200" y="1222772"/>
            <a:ext cx="6324600" cy="539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latin typeface="Bahnschrift SemiBold Condensed" pitchFamily="34" charset="0"/>
            </a:endParaRPr>
          </a:p>
        </p:txBody>
      </p:sp>
      <p:sp>
        <p:nvSpPr>
          <p:cNvPr id="3" name="Content Placeholder 2"/>
          <p:cNvSpPr>
            <a:spLocks noGrp="1"/>
          </p:cNvSpPr>
          <p:nvPr>
            <p:ph idx="1"/>
          </p:nvPr>
        </p:nvSpPr>
        <p:spPr>
          <a:xfrm>
            <a:off x="179512" y="1196752"/>
            <a:ext cx="8784976" cy="4813995"/>
          </a:xfrm>
        </p:spPr>
        <p:txBody>
          <a:bodyPr>
            <a:noAutofit/>
          </a:bodyPr>
          <a:lstStyle/>
          <a:p>
            <a:endParaRPr lang="en-US" sz="2000" b="0" dirty="0"/>
          </a:p>
          <a:p>
            <a:pPr marL="0" indent="0" algn="just">
              <a:buNone/>
            </a:pPr>
            <a:endParaRPr lang="en-US" sz="2000" b="0" dirty="0" smtClean="0"/>
          </a:p>
        </p:txBody>
      </p:sp>
      <p:sp>
        <p:nvSpPr>
          <p:cNvPr id="4" name="TextBox 3"/>
          <p:cNvSpPr txBox="1"/>
          <p:nvPr/>
        </p:nvSpPr>
        <p:spPr>
          <a:xfrm>
            <a:off x="1290484" y="6248400"/>
            <a:ext cx="6629400" cy="369332"/>
          </a:xfrm>
          <a:prstGeom prst="rect">
            <a:avLst/>
          </a:prstGeom>
          <a:noFill/>
        </p:spPr>
        <p:txBody>
          <a:bodyPr wrap="square" rtlCol="0">
            <a:spAutoFit/>
          </a:bodyPr>
          <a:lstStyle/>
          <a:p>
            <a:pPr algn="ctr"/>
            <a:r>
              <a:rPr lang="en-US" b="1" dirty="0" smtClean="0"/>
              <a:t>Fig: </a:t>
            </a:r>
            <a:r>
              <a:rPr lang="en-US" dirty="0"/>
              <a:t>Typical SWM System: Functional Elements </a:t>
            </a:r>
          </a:p>
        </p:txBody>
      </p:sp>
    </p:spTree>
    <p:extLst>
      <p:ext uri="{BB962C8B-B14F-4D97-AF65-F5344CB8AC3E}">
        <p14:creationId xmlns:p14="http://schemas.microsoft.com/office/powerpoint/2010/main" val="40692821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latin typeface="Bahnschrift SemiBold Condensed" pitchFamily="34" charset="0"/>
            </a:endParaRPr>
          </a:p>
        </p:txBody>
      </p:sp>
      <p:sp>
        <p:nvSpPr>
          <p:cNvPr id="3" name="Content Placeholder 2"/>
          <p:cNvSpPr>
            <a:spLocks noGrp="1"/>
          </p:cNvSpPr>
          <p:nvPr>
            <p:ph idx="1"/>
          </p:nvPr>
        </p:nvSpPr>
        <p:spPr>
          <a:xfrm>
            <a:off x="179512" y="990600"/>
            <a:ext cx="8784976" cy="4813995"/>
          </a:xfrm>
        </p:spPr>
        <p:txBody>
          <a:bodyPr>
            <a:noAutofit/>
          </a:bodyPr>
          <a:lstStyle/>
          <a:p>
            <a:pPr marL="0" indent="0" algn="just"/>
            <a:r>
              <a:rPr lang="en-US" sz="2000" dirty="0">
                <a:solidFill>
                  <a:srgbClr val="C00000"/>
                </a:solidFill>
                <a:latin typeface="Bahnschrift SemiBold Condensed" pitchFamily="34" charset="0"/>
              </a:rPr>
              <a:t>Waste generation: </a:t>
            </a:r>
            <a:r>
              <a:rPr lang="en-US" sz="2000" b="0" dirty="0">
                <a:latin typeface="Bahnschrift SemiBold Condensed" pitchFamily="34" charset="0"/>
              </a:rPr>
              <a:t>Wastes are generated at the start of any process, and thereafter, at every stage as raw materials are converted into goods for consumption.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The </a:t>
            </a:r>
            <a:r>
              <a:rPr lang="en-US" sz="2000" b="0" dirty="0">
                <a:latin typeface="Bahnschrift SemiBold Condensed" pitchFamily="34" charset="0"/>
              </a:rPr>
              <a:t>source of waste generation, </a:t>
            </a:r>
            <a:r>
              <a:rPr lang="en-US" sz="2000" b="0" dirty="0" smtClean="0">
                <a:latin typeface="Bahnschrift SemiBold Condensed" pitchFamily="34" charset="0"/>
              </a:rPr>
              <a:t>determines </a:t>
            </a:r>
            <a:r>
              <a:rPr lang="en-US" sz="2000" b="0" dirty="0">
                <a:latin typeface="Bahnschrift SemiBold Condensed" pitchFamily="34" charset="0"/>
              </a:rPr>
              <a:t>quantity, composition and waste </a:t>
            </a:r>
            <a:r>
              <a:rPr lang="en-US" sz="2000" b="0" dirty="0" smtClean="0">
                <a:latin typeface="Bahnschrift SemiBold Condensed" pitchFamily="34" charset="0"/>
              </a:rPr>
              <a:t>characteristics. For </a:t>
            </a:r>
            <a:r>
              <a:rPr lang="en-US" sz="2000" b="0" dirty="0">
                <a:latin typeface="Bahnschrift SemiBold Condensed" pitchFamily="34" charset="0"/>
              </a:rPr>
              <a:t>example, wastes are generated from households, commercial areas, industries, institutions, street cleaning and other municipal services. The most important aspect of this part of the SWM system is the identification of waste. </a:t>
            </a:r>
            <a:endParaRPr lang="en-US" sz="2000" b="0" dirty="0" smtClean="0">
              <a:latin typeface="Bahnschrift SemiBold Condensed" pitchFamily="34" charset="0"/>
            </a:endParaRPr>
          </a:p>
        </p:txBody>
      </p:sp>
      <p:pic>
        <p:nvPicPr>
          <p:cNvPr id="7170" name="Picture 2" descr="Daily waste generation decreased by 1,000 tons in Tehran - Tehran Times"/>
          <p:cNvPicPr>
            <a:picLocks noChangeAspect="1" noChangeArrowheads="1"/>
          </p:cNvPicPr>
          <p:nvPr/>
        </p:nvPicPr>
        <p:blipFill rotWithShape="1">
          <a:blip r:embed="rId2">
            <a:extLst>
              <a:ext uri="{28A0092B-C50C-407E-A947-70E740481C1C}">
                <a14:useLocalDpi xmlns:a14="http://schemas.microsoft.com/office/drawing/2010/main" val="0"/>
              </a:ext>
            </a:extLst>
          </a:blip>
          <a:srcRect t="36316" b="-36316"/>
          <a:stretch/>
        </p:blipFill>
        <p:spPr bwMode="auto">
          <a:xfrm>
            <a:off x="1472381" y="3774407"/>
            <a:ext cx="6248400" cy="41551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90484" y="6406338"/>
            <a:ext cx="6629400" cy="369332"/>
          </a:xfrm>
          <a:prstGeom prst="rect">
            <a:avLst/>
          </a:prstGeom>
          <a:noFill/>
        </p:spPr>
        <p:txBody>
          <a:bodyPr wrap="square" rtlCol="0">
            <a:spAutoFit/>
          </a:bodyPr>
          <a:lstStyle/>
          <a:p>
            <a:pPr algn="ctr"/>
            <a:r>
              <a:rPr lang="en-US" b="1" dirty="0" smtClean="0"/>
              <a:t>Fig: </a:t>
            </a:r>
            <a:r>
              <a:rPr lang="en-US" dirty="0" smtClean="0"/>
              <a:t>Waste generation</a:t>
            </a:r>
            <a:endParaRPr lang="en-US" dirty="0"/>
          </a:p>
        </p:txBody>
      </p:sp>
    </p:spTree>
    <p:extLst>
      <p:ext uri="{BB962C8B-B14F-4D97-AF65-F5344CB8AC3E}">
        <p14:creationId xmlns:p14="http://schemas.microsoft.com/office/powerpoint/2010/main" val="1957670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dirty="0" smtClean="0"/>
              <a:t>SOURCES OF SOLID WASTES</a:t>
            </a:r>
            <a:endParaRPr lang="en-IN" dirty="0"/>
          </a:p>
        </p:txBody>
      </p:sp>
      <p:sp>
        <p:nvSpPr>
          <p:cNvPr id="3" name="Content Placeholder 2"/>
          <p:cNvSpPr>
            <a:spLocks noGrp="1"/>
          </p:cNvSpPr>
          <p:nvPr>
            <p:ph idx="1"/>
          </p:nvPr>
        </p:nvSpPr>
        <p:spPr>
          <a:xfrm>
            <a:off x="0" y="1000108"/>
            <a:ext cx="8929718" cy="5572140"/>
          </a:xfrm>
        </p:spPr>
        <p:txBody>
          <a:bodyPr>
            <a:normAutofit/>
          </a:bodyPr>
          <a:lstStyle/>
          <a:p>
            <a:pPr algn="just"/>
            <a:r>
              <a:rPr lang="en-IN" sz="2200" dirty="0" smtClean="0">
                <a:latin typeface="Bahnschrift SemiBold Condensed" pitchFamily="34" charset="0"/>
              </a:rPr>
              <a:t>Solid wastes are the </a:t>
            </a:r>
            <a:r>
              <a:rPr lang="en-IN" sz="2200" dirty="0" smtClean="0">
                <a:solidFill>
                  <a:srgbClr val="C00000"/>
                </a:solidFill>
                <a:latin typeface="Bahnschrift SemiBold Condensed" pitchFamily="34" charset="0"/>
              </a:rPr>
              <a:t>organic and inorganic materials </a:t>
            </a:r>
            <a:r>
              <a:rPr lang="en-IN" sz="2200" dirty="0" smtClean="0">
                <a:latin typeface="Bahnschrift SemiBold Condensed" pitchFamily="34" charset="0"/>
              </a:rPr>
              <a:t>such as product packaging, grass clippings, furniture, clothing, bottles, kitchen refuse, paper appliances, paint cans, batteries and etc., </a:t>
            </a:r>
            <a:r>
              <a:rPr lang="en-IN" sz="2200" dirty="0" smtClean="0">
                <a:solidFill>
                  <a:srgbClr val="C00000"/>
                </a:solidFill>
                <a:latin typeface="Bahnschrift SemiBold Condensed" pitchFamily="34" charset="0"/>
              </a:rPr>
              <a:t>produced in a society</a:t>
            </a:r>
            <a:r>
              <a:rPr lang="en-IN" sz="2200" dirty="0" smtClean="0">
                <a:latin typeface="Bahnschrift SemiBold Condensed" pitchFamily="34" charset="0"/>
              </a:rPr>
              <a:t>, which do not generally carry any value to the first users.</a:t>
            </a:r>
          </a:p>
          <a:p>
            <a:pPr algn="just"/>
            <a:r>
              <a:rPr lang="en-IN" sz="2200" dirty="0" smtClean="0">
                <a:latin typeface="Bahnschrift SemiBold Condensed" pitchFamily="34" charset="0"/>
              </a:rPr>
              <a:t>Solid wastes are classified on the basis of source of generation and type.</a:t>
            </a:r>
          </a:p>
          <a:p>
            <a:endParaRPr lang="en-IN" sz="1600" dirty="0">
              <a:latin typeface="Bahnschrift SemiBold Condensed" pitchFamily="34" charset="0"/>
            </a:endParaRPr>
          </a:p>
        </p:txBody>
      </p:sp>
      <p:pic>
        <p:nvPicPr>
          <p:cNvPr id="1026" name="Picture 2" descr="1.1. Definition and classification of waste | MOOC: Auditing waste  management"/>
          <p:cNvPicPr>
            <a:picLocks noChangeAspect="1" noChangeArrowheads="1"/>
          </p:cNvPicPr>
          <p:nvPr/>
        </p:nvPicPr>
        <p:blipFill>
          <a:blip r:embed="rId2" cstate="print"/>
          <a:srcRect/>
          <a:stretch>
            <a:fillRect/>
          </a:stretch>
        </p:blipFill>
        <p:spPr bwMode="auto">
          <a:xfrm>
            <a:off x="0" y="3773705"/>
            <a:ext cx="4929190" cy="3084295"/>
          </a:xfrm>
          <a:prstGeom prst="rect">
            <a:avLst/>
          </a:prstGeom>
          <a:noFill/>
        </p:spPr>
      </p:pic>
      <p:pic>
        <p:nvPicPr>
          <p:cNvPr id="22530" name="Picture 2" descr="A century of waste: The evolution of Chicago&amp;#39;s trash | WBEZ Chicago"/>
          <p:cNvPicPr>
            <a:picLocks noChangeAspect="1" noChangeArrowheads="1"/>
          </p:cNvPicPr>
          <p:nvPr/>
        </p:nvPicPr>
        <p:blipFill>
          <a:blip r:embed="rId3"/>
          <a:srcRect/>
          <a:stretch>
            <a:fillRect/>
          </a:stretch>
        </p:blipFill>
        <p:spPr bwMode="auto">
          <a:xfrm>
            <a:off x="4929190" y="3786190"/>
            <a:ext cx="4106365" cy="3071810"/>
          </a:xfrm>
          <a:prstGeom prst="rect">
            <a:avLst/>
          </a:prstGeom>
          <a:noFill/>
        </p:spPr>
      </p:pic>
      <p:sp>
        <p:nvSpPr>
          <p:cNvPr id="6" name="TextBox 5"/>
          <p:cNvSpPr txBox="1"/>
          <p:nvPr/>
        </p:nvSpPr>
        <p:spPr>
          <a:xfrm>
            <a:off x="2857488" y="3500438"/>
            <a:ext cx="1215397" cy="369332"/>
          </a:xfrm>
          <a:prstGeom prst="rect">
            <a:avLst/>
          </a:prstGeom>
          <a:noFill/>
        </p:spPr>
        <p:txBody>
          <a:bodyPr wrap="none" rtlCol="0">
            <a:spAutoFit/>
          </a:bodyPr>
          <a:lstStyle/>
          <a:p>
            <a:r>
              <a:rPr lang="en-IN" b="1" dirty="0" smtClean="0">
                <a:solidFill>
                  <a:srgbClr val="C00000"/>
                </a:solidFill>
                <a:latin typeface="Bahnschrift Light Condensed" pitchFamily="34" charset="0"/>
              </a:rPr>
              <a:t>Source based</a:t>
            </a:r>
            <a:endParaRPr lang="en-IN" b="1" dirty="0">
              <a:solidFill>
                <a:srgbClr val="C00000"/>
              </a:solidFill>
              <a:latin typeface="Bahnschrift Light Condensed" pitchFamily="34" charset="0"/>
            </a:endParaRPr>
          </a:p>
        </p:txBody>
      </p:sp>
      <p:sp>
        <p:nvSpPr>
          <p:cNvPr id="8" name="TextBox 7"/>
          <p:cNvSpPr txBox="1"/>
          <p:nvPr/>
        </p:nvSpPr>
        <p:spPr>
          <a:xfrm>
            <a:off x="5929322" y="3500438"/>
            <a:ext cx="1034257" cy="369332"/>
          </a:xfrm>
          <a:prstGeom prst="rect">
            <a:avLst/>
          </a:prstGeom>
          <a:noFill/>
        </p:spPr>
        <p:txBody>
          <a:bodyPr wrap="none" rtlCol="0">
            <a:spAutoFit/>
          </a:bodyPr>
          <a:lstStyle/>
          <a:p>
            <a:r>
              <a:rPr lang="en-IN" b="1" dirty="0" smtClean="0">
                <a:solidFill>
                  <a:srgbClr val="C00000"/>
                </a:solidFill>
                <a:latin typeface="Bahnschrift Light Condensed" pitchFamily="34" charset="0"/>
              </a:rPr>
              <a:t>Type based</a:t>
            </a:r>
            <a:endParaRPr lang="en-IN" b="1" dirty="0">
              <a:solidFill>
                <a:srgbClr val="C00000"/>
              </a:solidFill>
              <a:latin typeface="Bahnschrift Light Condensed"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latin typeface="Bahnschrift SemiBold Condensed" pitchFamily="34" charset="0"/>
            </a:endParaRP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000" dirty="0">
                <a:solidFill>
                  <a:srgbClr val="C00000"/>
                </a:solidFill>
                <a:latin typeface="Bahnschrift SemiBold Condensed" pitchFamily="34" charset="0"/>
              </a:rPr>
              <a:t>Waste storage: </a:t>
            </a:r>
            <a:r>
              <a:rPr lang="en-US" sz="2000" b="0" dirty="0">
                <a:latin typeface="Bahnschrift SemiBold Condensed" pitchFamily="34" charset="0"/>
              </a:rPr>
              <a:t>Storage is a key functional element because collection of wastes never takes place at the source or at the time of their generation.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The </a:t>
            </a:r>
            <a:r>
              <a:rPr lang="en-US" sz="2000" b="0" dirty="0">
                <a:latin typeface="Bahnschrift SemiBold Condensed" pitchFamily="34" charset="0"/>
              </a:rPr>
              <a:t>heterogeneous wastes generated in residential areas must be removed within 8 days due to shortage of storage space and presence of biodegradable material. Onsite storage is of primary importance due to aesthetic consideration, public health and economics involved.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Some </a:t>
            </a:r>
            <a:r>
              <a:rPr lang="en-US" sz="2000" b="0" dirty="0">
                <a:latin typeface="Bahnschrift SemiBold Condensed" pitchFamily="34" charset="0"/>
              </a:rPr>
              <a:t>of the options for storage are plastic containers, conventional dustbins (of households), used oil drums, large storage bins (for institutions and commercial areas or servicing depots), </a:t>
            </a:r>
            <a:r>
              <a:rPr lang="en-US" sz="2000" b="0" dirty="0" smtClean="0">
                <a:latin typeface="Bahnschrift SemiBold Condensed" pitchFamily="34" charset="0"/>
              </a:rPr>
              <a:t>etc. </a:t>
            </a:r>
          </a:p>
        </p:txBody>
      </p:sp>
    </p:spTree>
    <p:extLst>
      <p:ext uri="{BB962C8B-B14F-4D97-AF65-F5344CB8AC3E}">
        <p14:creationId xmlns:p14="http://schemas.microsoft.com/office/powerpoint/2010/main" val="19576705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latin typeface="Bahnschrift SemiBold Condensed" pitchFamily="34" charset="0"/>
            </a:endParaRP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000" dirty="0">
                <a:solidFill>
                  <a:srgbClr val="C00000"/>
                </a:solidFill>
                <a:latin typeface="Bahnschrift SemiBold Condensed" pitchFamily="34" charset="0"/>
              </a:rPr>
              <a:t>Waste collection: </a:t>
            </a:r>
            <a:r>
              <a:rPr lang="en-US" sz="2000" b="0" dirty="0">
                <a:latin typeface="Bahnschrift SemiBold Condensed" pitchFamily="34" charset="0"/>
              </a:rPr>
              <a:t>This includes gathering of wastes and hauling them to the location, where the collection vehicle is emptied, which may be a transfer station (i.e., intermediate station where wastes from smaller vehicles are transferred to larger ones and also segregated), a processing plant or a disposal site.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Collection </a:t>
            </a:r>
            <a:r>
              <a:rPr lang="en-US" sz="2000" b="0" dirty="0">
                <a:latin typeface="Bahnschrift SemiBold Condensed" pitchFamily="34" charset="0"/>
              </a:rPr>
              <a:t>depends on the number of containers, frequency of collection, types of collection services and routes. Typically, collection is provided under various management arrangements, ranging from municipal services to franchised services, and under various forms of contracts. </a:t>
            </a:r>
            <a:endParaRPr lang="en-US" sz="2000" b="0" dirty="0" smtClean="0">
              <a:latin typeface="Bahnschrift SemiBold Condensed" pitchFamily="34" charset="0"/>
            </a:endParaRPr>
          </a:p>
        </p:txBody>
      </p:sp>
    </p:spTree>
    <p:extLst>
      <p:ext uri="{BB962C8B-B14F-4D97-AF65-F5344CB8AC3E}">
        <p14:creationId xmlns:p14="http://schemas.microsoft.com/office/powerpoint/2010/main" val="805001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latin typeface="Bahnschrift SemiBold Condensed" pitchFamily="34" charset="0"/>
            </a:endParaRP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000" dirty="0">
                <a:solidFill>
                  <a:srgbClr val="C00000"/>
                </a:solidFill>
                <a:latin typeface="Bahnschrift SemiBold Condensed" pitchFamily="34" charset="0"/>
              </a:rPr>
              <a:t>Transfer and transport: </a:t>
            </a:r>
            <a:r>
              <a:rPr lang="en-US" sz="2000" b="0" dirty="0">
                <a:latin typeface="Bahnschrift SemiBold Condensed" pitchFamily="34" charset="0"/>
              </a:rPr>
              <a:t>This functional element involves: </a:t>
            </a:r>
          </a:p>
          <a:p>
            <a:pPr marL="0" indent="0" algn="just"/>
            <a:r>
              <a:rPr lang="en-US" sz="2000" b="0" dirty="0" smtClean="0">
                <a:latin typeface="Bahnschrift SemiBold Condensed" pitchFamily="34" charset="0"/>
              </a:rPr>
              <a:t>The </a:t>
            </a:r>
            <a:r>
              <a:rPr lang="en-US" sz="2000" b="0" dirty="0">
                <a:latin typeface="Bahnschrift SemiBold Condensed" pitchFamily="34" charset="0"/>
              </a:rPr>
              <a:t>transfer of wastes from smaller collection vehicles, where necessary to overcome the problem of narrow access lanes, to larger ones at transfer stations; </a:t>
            </a:r>
          </a:p>
          <a:p>
            <a:pPr marL="0" indent="0" algn="just"/>
            <a:r>
              <a:rPr lang="en-US" sz="2000" b="0" dirty="0" smtClean="0">
                <a:latin typeface="Bahnschrift SemiBold Condensed" pitchFamily="34" charset="0"/>
              </a:rPr>
              <a:t>The </a:t>
            </a:r>
            <a:r>
              <a:rPr lang="en-US" sz="2000" b="0" dirty="0">
                <a:latin typeface="Bahnschrift SemiBold Condensed" pitchFamily="34" charset="0"/>
              </a:rPr>
              <a:t>subsequent transport of the wastes, usually over long distances, to disposal sites. </a:t>
            </a:r>
          </a:p>
          <a:p>
            <a:pPr marL="0" indent="0" algn="just"/>
            <a:r>
              <a:rPr lang="en-US" sz="2000" dirty="0">
                <a:solidFill>
                  <a:srgbClr val="C00000"/>
                </a:solidFill>
                <a:latin typeface="Bahnschrift SemiBold Condensed" pitchFamily="34" charset="0"/>
              </a:rPr>
              <a:t>Processing: </a:t>
            </a:r>
            <a:r>
              <a:rPr lang="en-US" sz="2000" b="0" dirty="0">
                <a:latin typeface="Bahnschrift SemiBold Condensed" pitchFamily="34" charset="0"/>
              </a:rPr>
              <a:t>Processing is required to alter the physical and chemical characteristics of wastes for energy and resource recovery and recycling. The important processing techniques include compaction, thermal volume reduction, manual separation of waste components, incineration and composting. </a:t>
            </a:r>
            <a:endParaRPr lang="en-US" sz="2000" b="0" dirty="0" smtClean="0">
              <a:latin typeface="Bahnschrift SemiBold Condensed" pitchFamily="34" charset="0"/>
            </a:endParaRPr>
          </a:p>
        </p:txBody>
      </p:sp>
    </p:spTree>
    <p:extLst>
      <p:ext uri="{BB962C8B-B14F-4D97-AF65-F5344CB8AC3E}">
        <p14:creationId xmlns:p14="http://schemas.microsoft.com/office/powerpoint/2010/main" val="8050014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latin typeface="Bahnschrift SemiBold Condensed" pitchFamily="34" charset="0"/>
            </a:endParaRPr>
          </a:p>
        </p:txBody>
      </p:sp>
      <p:sp>
        <p:nvSpPr>
          <p:cNvPr id="3" name="Content Placeholder 2"/>
          <p:cNvSpPr>
            <a:spLocks noGrp="1"/>
          </p:cNvSpPr>
          <p:nvPr>
            <p:ph idx="1"/>
          </p:nvPr>
        </p:nvSpPr>
        <p:spPr>
          <a:xfrm>
            <a:off x="179512" y="1196752"/>
            <a:ext cx="8784976" cy="4813995"/>
          </a:xfrm>
        </p:spPr>
        <p:txBody>
          <a:bodyPr>
            <a:noAutofit/>
          </a:bodyPr>
          <a:lstStyle/>
          <a:p>
            <a:pPr marL="0" indent="0" algn="just"/>
            <a:r>
              <a:rPr lang="en-US" sz="2000" dirty="0">
                <a:solidFill>
                  <a:srgbClr val="C00000"/>
                </a:solidFill>
                <a:latin typeface="Bahnschrift SemiBold Condensed" pitchFamily="34" charset="0"/>
              </a:rPr>
              <a:t>Recovery and recycling: </a:t>
            </a:r>
            <a:r>
              <a:rPr lang="en-US" sz="2000" b="0" dirty="0">
                <a:latin typeface="Bahnschrift SemiBold Condensed" pitchFamily="34" charset="0"/>
              </a:rPr>
              <a:t>This includes various techniques, equipment and facilities used to improve both the efficiency of disposal system and recovery of usable material and energy. Recovery involves the separation of valuable resources from the mixed solid wastes, delivered at transfer stations or processing plants.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It </a:t>
            </a:r>
            <a:r>
              <a:rPr lang="en-US" sz="2000" b="0" dirty="0">
                <a:latin typeface="Bahnschrift SemiBold Condensed" pitchFamily="34" charset="0"/>
              </a:rPr>
              <a:t>also involves size reduction and density separation by air classifier, magnetic device for iron and screens for glass. The selection of any recovery process is a function of economics, i.e., costs of separation versus the recovered-material products. Certain recovered materials like glass, plastics, paper, etc., can be recycled as they have economic value. </a:t>
            </a:r>
            <a:endParaRPr lang="en-US" sz="2000" b="0" dirty="0" smtClean="0">
              <a:latin typeface="Bahnschrift SemiBold Condensed" pitchFamily="34" charset="0"/>
            </a:endParaRPr>
          </a:p>
        </p:txBody>
      </p:sp>
    </p:spTree>
    <p:extLst>
      <p:ext uri="{BB962C8B-B14F-4D97-AF65-F5344CB8AC3E}">
        <p14:creationId xmlns:p14="http://schemas.microsoft.com/office/powerpoint/2010/main" val="3223547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928992" cy="1143000"/>
          </a:xfrm>
        </p:spPr>
        <p:txBody>
          <a:bodyPr>
            <a:normAutofit/>
          </a:bodyPr>
          <a:lstStyle/>
          <a:p>
            <a:r>
              <a:rPr lang="en-IN" dirty="0" smtClean="0"/>
              <a:t>SOLID WASTE MANAGEMENT SYSTEM </a:t>
            </a:r>
            <a:endParaRPr lang="en-IN" dirty="0">
              <a:latin typeface="Bahnschrift SemiBold Condensed" pitchFamily="34" charset="0"/>
            </a:endParaRPr>
          </a:p>
        </p:txBody>
      </p:sp>
      <p:sp>
        <p:nvSpPr>
          <p:cNvPr id="3" name="Content Placeholder 2"/>
          <p:cNvSpPr>
            <a:spLocks noGrp="1"/>
          </p:cNvSpPr>
          <p:nvPr>
            <p:ph idx="1"/>
          </p:nvPr>
        </p:nvSpPr>
        <p:spPr>
          <a:xfrm>
            <a:off x="179512" y="1196752"/>
            <a:ext cx="8784976" cy="5304082"/>
          </a:xfrm>
        </p:spPr>
        <p:txBody>
          <a:bodyPr>
            <a:noAutofit/>
          </a:bodyPr>
          <a:lstStyle/>
          <a:p>
            <a:pPr marL="0" indent="0" algn="just"/>
            <a:r>
              <a:rPr lang="en-US" sz="2000" dirty="0">
                <a:solidFill>
                  <a:srgbClr val="C00000"/>
                </a:solidFill>
                <a:latin typeface="Bahnschrift SemiBold Condensed" pitchFamily="34" charset="0"/>
              </a:rPr>
              <a:t>Waste disposal: </a:t>
            </a:r>
            <a:r>
              <a:rPr lang="en-US" sz="2000" b="0" dirty="0">
                <a:latin typeface="Bahnschrift SemiBold Condensed" pitchFamily="34" charset="0"/>
              </a:rPr>
              <a:t>Disposal is the ultimate fate of all solid wastes, be they residential wastes, semi-solid wastes from municipal and industrial treatment </a:t>
            </a:r>
            <a:r>
              <a:rPr lang="en-US" sz="2000" b="0" dirty="0" smtClean="0">
                <a:latin typeface="Bahnschrift SemiBold Condensed" pitchFamily="34" charset="0"/>
              </a:rPr>
              <a:t>plants</a:t>
            </a:r>
            <a:r>
              <a:rPr lang="en-US" sz="2000" b="0" dirty="0">
                <a:latin typeface="Bahnschrift SemiBold Condensed" pitchFamily="34" charset="0"/>
              </a:rPr>
              <a:t>, incinerator residues, composts or other substances that have no further use to the society.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Thus</a:t>
            </a:r>
            <a:r>
              <a:rPr lang="en-US" sz="2000" b="0" dirty="0">
                <a:latin typeface="Bahnschrift SemiBold Condensed" pitchFamily="34" charset="0"/>
              </a:rPr>
              <a:t>, land use planning becomes a primary determinant in the selection, design and operation of landfill operations. A modern sanitary landfill is a method of disposing solid waste without creating a nuisance and hazard to public health. </a:t>
            </a:r>
            <a:endParaRPr lang="en-US" sz="2000" b="0" dirty="0" smtClean="0">
              <a:latin typeface="Bahnschrift SemiBold Condensed" pitchFamily="34" charset="0"/>
            </a:endParaRPr>
          </a:p>
          <a:p>
            <a:pPr marL="0" indent="0" algn="just"/>
            <a:r>
              <a:rPr lang="en-US" sz="2000" b="0" dirty="0" smtClean="0">
                <a:latin typeface="Bahnschrift SemiBold Condensed" pitchFamily="34" charset="0"/>
              </a:rPr>
              <a:t>Generally</a:t>
            </a:r>
            <a:r>
              <a:rPr lang="en-US" sz="2000" b="0" dirty="0">
                <a:latin typeface="Bahnschrift SemiBold Condensed" pitchFamily="34" charset="0"/>
              </a:rPr>
              <a:t>, engineering principles are followed to confine the wastes to the smallest possible area, reduce them to the lowest particle volume by compaction at the site and cover them after each day’s operation to reduce exposure to vermin. One of the most important functional elements of SWM, therefore, relates to the final use of the reclaimed land. </a:t>
            </a:r>
            <a:endParaRPr lang="en-US" sz="2000" b="0" dirty="0" smtClean="0">
              <a:latin typeface="Bahnschrift SemiBold Condensed" pitchFamily="34" charset="0"/>
            </a:endParaRPr>
          </a:p>
        </p:txBody>
      </p:sp>
    </p:spTree>
    <p:extLst>
      <p:ext uri="{BB962C8B-B14F-4D97-AF65-F5344CB8AC3E}">
        <p14:creationId xmlns:p14="http://schemas.microsoft.com/office/powerpoint/2010/main" val="3223547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dirty="0" smtClean="0"/>
              <a:t>SOURCES OF SOLID WASTES</a:t>
            </a:r>
            <a:endParaRPr lang="en-IN" dirty="0"/>
          </a:p>
        </p:txBody>
      </p:sp>
      <p:graphicFrame>
        <p:nvGraphicFramePr>
          <p:cNvPr id="5" name="Table 4"/>
          <p:cNvGraphicFramePr>
            <a:graphicFrameLocks noGrp="1"/>
          </p:cNvGraphicFramePr>
          <p:nvPr/>
        </p:nvGraphicFramePr>
        <p:xfrm>
          <a:off x="142844" y="1142984"/>
          <a:ext cx="8858312" cy="5616520"/>
        </p:xfrm>
        <a:graphic>
          <a:graphicData uri="http://schemas.openxmlformats.org/drawingml/2006/table">
            <a:tbl>
              <a:tblPr firstRow="1" bandRow="1">
                <a:tableStyleId>{5940675A-B579-460E-94D1-54222C63F5DA}</a:tableStyleId>
              </a:tblPr>
              <a:tblGrid>
                <a:gridCol w="1563231">
                  <a:extLst>
                    <a:ext uri="{9D8B030D-6E8A-4147-A177-3AD203B41FA5}">
                      <a16:colId xmlns:a16="http://schemas.microsoft.com/office/drawing/2014/main" val="20000"/>
                    </a:ext>
                  </a:extLst>
                </a:gridCol>
                <a:gridCol w="7295081">
                  <a:extLst>
                    <a:ext uri="{9D8B030D-6E8A-4147-A177-3AD203B41FA5}">
                      <a16:colId xmlns:a16="http://schemas.microsoft.com/office/drawing/2014/main" val="20001"/>
                    </a:ext>
                  </a:extLst>
                </a:gridCol>
              </a:tblGrid>
              <a:tr h="395851">
                <a:tc gridSpan="2">
                  <a:txBody>
                    <a:bodyPr/>
                    <a:lstStyle/>
                    <a:p>
                      <a:pPr algn="ctr"/>
                      <a:r>
                        <a:rPr lang="en-IN" sz="1500" b="1" dirty="0" smtClean="0">
                          <a:solidFill>
                            <a:srgbClr val="C00000"/>
                          </a:solidFill>
                          <a:latin typeface="Bahnschrift Light Condensed" pitchFamily="34" charset="0"/>
                        </a:rPr>
                        <a:t>Source</a:t>
                      </a:r>
                      <a:r>
                        <a:rPr lang="en-IN" sz="1500" b="1" baseline="0" dirty="0" smtClean="0">
                          <a:solidFill>
                            <a:srgbClr val="C00000"/>
                          </a:solidFill>
                          <a:latin typeface="Bahnschrift Light Condensed" pitchFamily="34" charset="0"/>
                        </a:rPr>
                        <a:t> based</a:t>
                      </a:r>
                      <a:endParaRPr lang="en-IN" sz="1500" b="1" dirty="0">
                        <a:solidFill>
                          <a:srgbClr val="C00000"/>
                        </a:solidFill>
                        <a:latin typeface="Bahnschrift Light Condensed" pitchFamily="34" charset="0"/>
                      </a:endParaRPr>
                    </a:p>
                  </a:txBody>
                  <a:tcPr/>
                </a:tc>
                <a:tc hMerge="1">
                  <a:txBody>
                    <a:bodyPr/>
                    <a:lstStyle/>
                    <a:p>
                      <a:endParaRPr lang="en-IN" b="1" dirty="0">
                        <a:solidFill>
                          <a:srgbClr val="C00000"/>
                        </a:solidFill>
                        <a:latin typeface="Bahnschrift Light Condensed" pitchFamily="34" charset="0"/>
                      </a:endParaRPr>
                    </a:p>
                  </a:txBody>
                  <a:tcPr/>
                </a:tc>
                <a:extLst>
                  <a:ext uri="{0D108BD9-81ED-4DB2-BD59-A6C34878D82A}">
                    <a16:rowId xmlns:a16="http://schemas.microsoft.com/office/drawing/2014/main" val="10000"/>
                  </a:ext>
                </a:extLst>
              </a:tr>
              <a:tr h="758448">
                <a:tc>
                  <a:txBody>
                    <a:bodyPr/>
                    <a:lstStyle/>
                    <a:p>
                      <a:pPr algn="just"/>
                      <a:r>
                        <a:rPr lang="en-IN" sz="1500" b="1" dirty="0" smtClean="0">
                          <a:solidFill>
                            <a:srgbClr val="C00000"/>
                          </a:solidFill>
                          <a:latin typeface="Bahnschrift Light Condensed" pitchFamily="34" charset="0"/>
                        </a:rPr>
                        <a:t>Residential</a:t>
                      </a:r>
                      <a:endParaRPr lang="en-IN" sz="1500" b="1" dirty="0">
                        <a:solidFill>
                          <a:srgbClr val="C00000"/>
                        </a:solidFill>
                        <a:latin typeface="Bahnschrift Light Condensed" pitchFamily="34" charset="0"/>
                      </a:endParaRPr>
                    </a:p>
                  </a:txBody>
                  <a:tcPr/>
                </a:tc>
                <a:tc>
                  <a:txBody>
                    <a:bodyPr/>
                    <a:lstStyle/>
                    <a:p>
                      <a:pPr algn="just"/>
                      <a:r>
                        <a:rPr lang="en-IN" sz="1500" dirty="0" smtClean="0">
                          <a:solidFill>
                            <a:srgbClr val="002060"/>
                          </a:solidFill>
                          <a:latin typeface="Bahnschrift Light Condensed" pitchFamily="34" charset="0"/>
                        </a:rPr>
                        <a:t>This refers to wastes from dwellings, apartments, etc., and consists of leftover food, vegetable</a:t>
                      </a:r>
                      <a:r>
                        <a:rPr lang="en-IN" sz="1500" baseline="0" dirty="0" smtClean="0">
                          <a:solidFill>
                            <a:srgbClr val="002060"/>
                          </a:solidFill>
                          <a:latin typeface="Bahnschrift Light Condensed" pitchFamily="34" charset="0"/>
                        </a:rPr>
                        <a:t> peels...</a:t>
                      </a:r>
                      <a:endParaRPr lang="en-IN" sz="1500" dirty="0">
                        <a:solidFill>
                          <a:srgbClr val="002060"/>
                        </a:solidFill>
                        <a:latin typeface="Bahnschrift Light Condensed" pitchFamily="34" charset="0"/>
                      </a:endParaRPr>
                    </a:p>
                  </a:txBody>
                  <a:tcPr/>
                </a:tc>
                <a:extLst>
                  <a:ext uri="{0D108BD9-81ED-4DB2-BD59-A6C34878D82A}">
                    <a16:rowId xmlns:a16="http://schemas.microsoft.com/office/drawing/2014/main" val="10001"/>
                  </a:ext>
                </a:extLst>
              </a:tr>
              <a:tr h="758448">
                <a:tc>
                  <a:txBody>
                    <a:bodyPr/>
                    <a:lstStyle/>
                    <a:p>
                      <a:pPr algn="just"/>
                      <a:r>
                        <a:rPr lang="en-IN" sz="1500" b="1" dirty="0" smtClean="0">
                          <a:solidFill>
                            <a:srgbClr val="C00000"/>
                          </a:solidFill>
                          <a:latin typeface="Bahnschrift Light Condensed" pitchFamily="34" charset="0"/>
                        </a:rPr>
                        <a:t>Commercial</a:t>
                      </a:r>
                      <a:endParaRPr lang="en-IN" sz="1500" b="1" dirty="0">
                        <a:solidFill>
                          <a:srgbClr val="C00000"/>
                        </a:solidFill>
                        <a:latin typeface="Bahnschrift Light Condensed" pitchFamily="34" charset="0"/>
                      </a:endParaRPr>
                    </a:p>
                  </a:txBody>
                  <a:tcPr/>
                </a:tc>
                <a:tc>
                  <a:txBody>
                    <a:bodyPr/>
                    <a:lstStyle/>
                    <a:p>
                      <a:pPr algn="just"/>
                      <a:r>
                        <a:rPr lang="en-IN" sz="1500" dirty="0" smtClean="0">
                          <a:solidFill>
                            <a:srgbClr val="002060"/>
                          </a:solidFill>
                          <a:latin typeface="Bahnschrift Light Condensed" pitchFamily="34" charset="0"/>
                        </a:rPr>
                        <a:t>This refers</a:t>
                      </a:r>
                      <a:r>
                        <a:rPr lang="en-IN" sz="1500" baseline="0" dirty="0" smtClean="0">
                          <a:solidFill>
                            <a:srgbClr val="002060"/>
                          </a:solidFill>
                          <a:latin typeface="Bahnschrift Light Condensed" pitchFamily="34" charset="0"/>
                        </a:rPr>
                        <a:t> to wastes consisting of leftover food, glasses, metals, ashes.. Generated from stores, restaurants, markets, hotels..</a:t>
                      </a:r>
                      <a:endParaRPr lang="en-IN" sz="1500" dirty="0">
                        <a:solidFill>
                          <a:srgbClr val="002060"/>
                        </a:solidFill>
                        <a:latin typeface="Bahnschrift Light Condensed" pitchFamily="34" charset="0"/>
                      </a:endParaRPr>
                    </a:p>
                  </a:txBody>
                  <a:tcPr/>
                </a:tc>
                <a:extLst>
                  <a:ext uri="{0D108BD9-81ED-4DB2-BD59-A6C34878D82A}">
                    <a16:rowId xmlns:a16="http://schemas.microsoft.com/office/drawing/2014/main" val="10002"/>
                  </a:ext>
                </a:extLst>
              </a:tr>
              <a:tr h="890664">
                <a:tc>
                  <a:txBody>
                    <a:bodyPr/>
                    <a:lstStyle/>
                    <a:p>
                      <a:r>
                        <a:rPr lang="en-IN" sz="1500" b="1" dirty="0" smtClean="0">
                          <a:solidFill>
                            <a:srgbClr val="C00000"/>
                          </a:solidFill>
                          <a:latin typeface="Bahnschrift Light Condensed" pitchFamily="34" charset="0"/>
                        </a:rPr>
                        <a:t>Institutional</a:t>
                      </a:r>
                      <a:endParaRPr lang="en-IN" sz="1500" b="1" dirty="0">
                        <a:solidFill>
                          <a:srgbClr val="C00000"/>
                        </a:solidFill>
                        <a:latin typeface="Bahnschrift Light Condensed" pitchFamily="34" charset="0"/>
                      </a:endParaRPr>
                    </a:p>
                  </a:txBody>
                  <a:tcPr/>
                </a:tc>
                <a:tc>
                  <a:txBody>
                    <a:bodyPr/>
                    <a:lstStyle/>
                    <a:p>
                      <a:r>
                        <a:rPr lang="en-IN" sz="1500" dirty="0" smtClean="0">
                          <a:solidFill>
                            <a:srgbClr val="002060"/>
                          </a:solidFill>
                          <a:latin typeface="Bahnschrift Light Condensed" pitchFamily="34" charset="0"/>
                        </a:rPr>
                        <a:t>This mainly consists of paper, plastic, glasses etc generated from educational, administrative and public buildings such as schools, colleges, offices...</a:t>
                      </a:r>
                      <a:endParaRPr lang="en-IN" sz="1500" dirty="0">
                        <a:solidFill>
                          <a:srgbClr val="002060"/>
                        </a:solidFill>
                        <a:latin typeface="Bahnschrift Light Condensed" pitchFamily="34" charset="0"/>
                      </a:endParaRPr>
                    </a:p>
                  </a:txBody>
                  <a:tcPr/>
                </a:tc>
                <a:extLst>
                  <a:ext uri="{0D108BD9-81ED-4DB2-BD59-A6C34878D82A}">
                    <a16:rowId xmlns:a16="http://schemas.microsoft.com/office/drawing/2014/main" val="10003"/>
                  </a:ext>
                </a:extLst>
              </a:tr>
              <a:tr h="890664">
                <a:tc>
                  <a:txBody>
                    <a:bodyPr/>
                    <a:lstStyle/>
                    <a:p>
                      <a:r>
                        <a:rPr lang="en-IN" sz="1500" b="1" dirty="0" smtClean="0">
                          <a:solidFill>
                            <a:srgbClr val="C00000"/>
                          </a:solidFill>
                          <a:latin typeface="Bahnschrift Light Condensed" pitchFamily="34" charset="0"/>
                        </a:rPr>
                        <a:t>Municipal</a:t>
                      </a:r>
                      <a:endParaRPr lang="en-IN" sz="1500" b="1" dirty="0">
                        <a:solidFill>
                          <a:srgbClr val="C00000"/>
                        </a:solidFill>
                        <a:latin typeface="Bahnschrift Light Condensed" pitchFamily="34" charset="0"/>
                      </a:endParaRPr>
                    </a:p>
                  </a:txBody>
                  <a:tcPr/>
                </a:tc>
                <a:tc>
                  <a:txBody>
                    <a:bodyPr/>
                    <a:lstStyle/>
                    <a:p>
                      <a:pPr algn="just"/>
                      <a:r>
                        <a:rPr lang="en-IN" sz="1500" dirty="0" smtClean="0">
                          <a:solidFill>
                            <a:srgbClr val="002060"/>
                          </a:solidFill>
                          <a:latin typeface="Bahnschrift Light Condensed" pitchFamily="34" charset="0"/>
                        </a:rPr>
                        <a:t>This includes dust, building</a:t>
                      </a:r>
                      <a:r>
                        <a:rPr lang="en-IN" sz="1500" baseline="0" dirty="0" smtClean="0">
                          <a:solidFill>
                            <a:srgbClr val="002060"/>
                          </a:solidFill>
                          <a:latin typeface="Bahnschrift Light Condensed" pitchFamily="34" charset="0"/>
                        </a:rPr>
                        <a:t> debris, treatment plan residual sludge and etc., generated from various municipal activities like construction, demolition and landscaping</a:t>
                      </a:r>
                      <a:endParaRPr lang="en-IN" sz="1500" dirty="0">
                        <a:solidFill>
                          <a:srgbClr val="002060"/>
                        </a:solidFill>
                        <a:latin typeface="Bahnschrift Light Condensed" pitchFamily="34" charset="0"/>
                      </a:endParaRPr>
                    </a:p>
                  </a:txBody>
                  <a:tcPr/>
                </a:tc>
                <a:extLst>
                  <a:ext uri="{0D108BD9-81ED-4DB2-BD59-A6C34878D82A}">
                    <a16:rowId xmlns:a16="http://schemas.microsoft.com/office/drawing/2014/main" val="10004"/>
                  </a:ext>
                </a:extLst>
              </a:tr>
              <a:tr h="626764">
                <a:tc>
                  <a:txBody>
                    <a:bodyPr/>
                    <a:lstStyle/>
                    <a:p>
                      <a:r>
                        <a:rPr lang="en-IN" sz="1500" b="1" dirty="0" smtClean="0">
                          <a:solidFill>
                            <a:srgbClr val="C00000"/>
                          </a:solidFill>
                          <a:latin typeface="Bahnschrift Light Condensed" pitchFamily="34" charset="0"/>
                        </a:rPr>
                        <a:t>Industrial</a:t>
                      </a:r>
                      <a:endParaRPr lang="en-IN" sz="1500" b="1" dirty="0">
                        <a:solidFill>
                          <a:srgbClr val="C00000"/>
                        </a:solidFill>
                        <a:latin typeface="Bahnschrift Light Condensed" pitchFamily="34" charset="0"/>
                      </a:endParaRPr>
                    </a:p>
                  </a:txBody>
                  <a:tcPr/>
                </a:tc>
                <a:tc>
                  <a:txBody>
                    <a:bodyPr/>
                    <a:lstStyle/>
                    <a:p>
                      <a:pPr algn="just"/>
                      <a:r>
                        <a:rPr lang="en-IN" sz="1500" dirty="0" smtClean="0">
                          <a:solidFill>
                            <a:srgbClr val="002060"/>
                          </a:solidFill>
                          <a:latin typeface="Bahnschrift Light Condensed" pitchFamily="34" charset="0"/>
                        </a:rPr>
                        <a:t>This mainly consists of process wastes,</a:t>
                      </a:r>
                      <a:r>
                        <a:rPr lang="en-IN" sz="1500" baseline="0" dirty="0" smtClean="0">
                          <a:solidFill>
                            <a:srgbClr val="002060"/>
                          </a:solidFill>
                          <a:latin typeface="Bahnschrift Light Condensed" pitchFamily="34" charset="0"/>
                        </a:rPr>
                        <a:t> ashes, hazardous wastes and etc due to industrial activities</a:t>
                      </a:r>
                      <a:endParaRPr lang="en-IN" sz="1500" dirty="0">
                        <a:solidFill>
                          <a:srgbClr val="002060"/>
                        </a:solidFill>
                        <a:latin typeface="Bahnschrift Light Condensed" pitchFamily="34" charset="0"/>
                      </a:endParaRPr>
                    </a:p>
                  </a:txBody>
                  <a:tcPr/>
                </a:tc>
                <a:extLst>
                  <a:ext uri="{0D108BD9-81ED-4DB2-BD59-A6C34878D82A}">
                    <a16:rowId xmlns:a16="http://schemas.microsoft.com/office/drawing/2014/main" val="10005"/>
                  </a:ext>
                </a:extLst>
              </a:tr>
              <a:tr h="758448">
                <a:tc>
                  <a:txBody>
                    <a:bodyPr/>
                    <a:lstStyle/>
                    <a:p>
                      <a:r>
                        <a:rPr lang="en-IN" sz="1500" b="1" dirty="0" smtClean="0">
                          <a:solidFill>
                            <a:srgbClr val="C00000"/>
                          </a:solidFill>
                          <a:latin typeface="Bahnschrift Light Condensed" pitchFamily="34" charset="0"/>
                        </a:rPr>
                        <a:t>Agricultural</a:t>
                      </a:r>
                      <a:endParaRPr lang="en-IN" sz="1500" b="1" dirty="0">
                        <a:solidFill>
                          <a:srgbClr val="C00000"/>
                        </a:solidFill>
                        <a:latin typeface="Bahnschrift Light Condensed" pitchFamily="34" charset="0"/>
                      </a:endParaRPr>
                    </a:p>
                  </a:txBody>
                  <a:tcPr/>
                </a:tc>
                <a:tc>
                  <a:txBody>
                    <a:bodyPr/>
                    <a:lstStyle/>
                    <a:p>
                      <a:pPr algn="just"/>
                      <a:r>
                        <a:rPr lang="en-IN" sz="1500" dirty="0" smtClean="0">
                          <a:solidFill>
                            <a:srgbClr val="002060"/>
                          </a:solidFill>
                          <a:latin typeface="Bahnschrift Light Condensed" pitchFamily="34" charset="0"/>
                        </a:rPr>
                        <a:t>This</a:t>
                      </a:r>
                      <a:r>
                        <a:rPr lang="en-IN" sz="1500" baseline="0" dirty="0" smtClean="0">
                          <a:solidFill>
                            <a:srgbClr val="002060"/>
                          </a:solidFill>
                          <a:latin typeface="Bahnschrift Light Condensed" pitchFamily="34" charset="0"/>
                        </a:rPr>
                        <a:t> mainly consists of spoiled food grains and vegetables, agricultural remains, litter and etc generated from fields, orchards and farms etc.</a:t>
                      </a:r>
                      <a:endParaRPr lang="en-IN" sz="1500" dirty="0">
                        <a:solidFill>
                          <a:srgbClr val="002060"/>
                        </a:solidFill>
                        <a:latin typeface="Bahnschrift Light Condensed" pitchFamily="34" charset="0"/>
                      </a:endParaRPr>
                    </a:p>
                  </a:txBody>
                  <a:tcPr/>
                </a:tc>
                <a:extLst>
                  <a:ext uri="{0D108BD9-81ED-4DB2-BD59-A6C34878D82A}">
                    <a16:rowId xmlns:a16="http://schemas.microsoft.com/office/drawing/2014/main" val="10006"/>
                  </a:ext>
                </a:extLst>
              </a:tr>
              <a:tr h="537233">
                <a:tc>
                  <a:txBody>
                    <a:bodyPr/>
                    <a:lstStyle/>
                    <a:p>
                      <a:r>
                        <a:rPr lang="en-IN" sz="1500" b="1" dirty="0" smtClean="0">
                          <a:solidFill>
                            <a:srgbClr val="C00000"/>
                          </a:solidFill>
                          <a:latin typeface="Bahnschrift Light Condensed" pitchFamily="34" charset="0"/>
                        </a:rPr>
                        <a:t>Open areas</a:t>
                      </a:r>
                      <a:endParaRPr lang="en-IN" sz="1500" b="1" dirty="0">
                        <a:solidFill>
                          <a:srgbClr val="C00000"/>
                        </a:solidFill>
                        <a:latin typeface="Bahnschrift Light Condensed" pitchFamily="34" charset="0"/>
                      </a:endParaRPr>
                    </a:p>
                  </a:txBody>
                  <a:tcPr/>
                </a:tc>
                <a:tc>
                  <a:txBody>
                    <a:bodyPr/>
                    <a:lstStyle/>
                    <a:p>
                      <a:pPr algn="just"/>
                      <a:r>
                        <a:rPr lang="en-IN" sz="1500" dirty="0" smtClean="0">
                          <a:solidFill>
                            <a:srgbClr val="002060"/>
                          </a:solidFill>
                          <a:latin typeface="Bahnschrift Light Condensed" pitchFamily="34" charset="0"/>
                        </a:rPr>
                        <a:t>This includes</a:t>
                      </a:r>
                      <a:r>
                        <a:rPr lang="en-IN" sz="1500" baseline="0" dirty="0" smtClean="0">
                          <a:solidFill>
                            <a:srgbClr val="002060"/>
                          </a:solidFill>
                          <a:latin typeface="Bahnschrift Light Condensed" pitchFamily="34" charset="0"/>
                        </a:rPr>
                        <a:t> wastes from areas such as streets, parks, vacant lots and etc..</a:t>
                      </a:r>
                      <a:endParaRPr lang="en-IN" sz="1500" dirty="0">
                        <a:solidFill>
                          <a:srgbClr val="002060"/>
                        </a:solidFill>
                        <a:latin typeface="Bahnschrift Light Condensed" pitchFamily="34" charset="0"/>
                      </a:endParaRPr>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2963</TotalTime>
  <Words>8266</Words>
  <Application>Microsoft Office PowerPoint</Application>
  <PresentationFormat>On-screen Show (4:3)</PresentationFormat>
  <Paragraphs>443</Paragraphs>
  <Slides>84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Bahnschrift Light Condensed</vt:lpstr>
      <vt:lpstr>Bahnschrift SemiBold</vt:lpstr>
      <vt:lpstr>Bahnschrift SemiBold Condensed</vt:lpstr>
      <vt:lpstr>Bahnschrift SemiCondensed</vt:lpstr>
      <vt:lpstr>Calibri</vt:lpstr>
      <vt:lpstr>Times New Roman</vt:lpstr>
      <vt:lpstr>Wingdings</vt:lpstr>
      <vt:lpstr>ThemeSRM</vt:lpstr>
      <vt:lpstr>MUNICIPAL SOLID WASTE MANAGEMENT 18CEO306T</vt:lpstr>
      <vt:lpstr>TOPICS</vt:lpstr>
      <vt:lpstr>INTRODUCTION – SOLIDWASTE MANAGEMENT</vt:lpstr>
      <vt:lpstr>INTRODUCTION – SOLIDWASTE MANAGEMENT</vt:lpstr>
      <vt:lpstr>INTRODUCTION – SOLIDWASTE MANAGEMENT</vt:lpstr>
      <vt:lpstr>INTRODUCTION – SOLIDWASTE MANAGEMENT</vt:lpstr>
      <vt:lpstr>OBJECTIVES – SOLID WASTE MANAGEMENT</vt:lpstr>
      <vt:lpstr>SOURCES OF SOLID WASTES</vt:lpstr>
      <vt:lpstr>SOURCES OF SOLID WASTES</vt:lpstr>
      <vt:lpstr>SOURCES OF SOLID WASTES/ SOURCE BASED</vt:lpstr>
      <vt:lpstr>PowerPoint Presentation</vt:lpstr>
      <vt:lpstr> </vt:lpstr>
      <vt:lpstr>PowerPoint Presentation</vt:lpstr>
      <vt:lpstr>SOURCES OF SOLID WASTES</vt:lpstr>
      <vt:lpstr>PowerPoint Presentation</vt:lpstr>
      <vt:lpstr>PowerPoint Presentation</vt:lpstr>
      <vt:lpstr>PowerPoint Presentation</vt:lpstr>
      <vt:lpstr>PowerPoint Presentation</vt:lpstr>
      <vt:lpstr>PowerPoint Presentation</vt:lpstr>
      <vt:lpstr>PowerPoint Presentation</vt:lpstr>
      <vt:lpstr>CHARACTERISTICS OF WASTES</vt:lpstr>
      <vt:lpstr>CHARACTERISTICS OF WASTES - PHYSICAL</vt:lpstr>
      <vt:lpstr>CHARACTERISTICS OF WASTES - PHYSICAL</vt:lpstr>
      <vt:lpstr>CHARACTERISTICS OF WASTES - CHEMICAL</vt:lpstr>
      <vt:lpstr>CHARACTERISTICS OF WASTES - CHEMICAL</vt:lpstr>
      <vt:lpstr>CHARACTERISTICS OF WASTES - BIOLOGICAL</vt:lpstr>
      <vt:lpstr>PUBLIC HEALTH EFFECT</vt:lpstr>
      <vt:lpstr>PUBLIC HEALTH EFFECT</vt:lpstr>
      <vt:lpstr>PUBLIC HEALTH EFFECT</vt:lpstr>
      <vt:lpstr>PUBLIC HEALTH EFFECT</vt:lpstr>
      <vt:lpstr>ENVIRONMENTAL EFFECT</vt:lpstr>
      <vt:lpstr>ENVIRONMENTAL EFFECT</vt:lpstr>
      <vt:lpstr>ENVIRONMENTAL EFFECT</vt:lpstr>
      <vt:lpstr>ENVIRONMENTAL EFFECT</vt:lpstr>
      <vt:lpstr>SALIENT FEATURES OF HANDLING AND MANAGING SOLID WASTE - INDIA</vt:lpstr>
      <vt:lpstr>SALIENT FEATURES OF HANDLING AND MANAGING SOLID WASTE - INDIA</vt:lpstr>
      <vt:lpstr>INDIAN LEGISLATION ON MANAGING AND HANDLING SOLID WASTE</vt:lpstr>
      <vt:lpstr>INDIAN LEGISLATION ON MANAGING AND HANDLING SOLID WASTE</vt:lpstr>
      <vt:lpstr>METHODS OF SAMPLING </vt:lpstr>
      <vt:lpstr>METHODS OF SAMPLING</vt:lpstr>
      <vt:lpstr>METHODS OF SAMPLING</vt:lpstr>
      <vt:lpstr>METHODS OF SAMPLING</vt:lpstr>
      <vt:lpstr>METHODS OF SAMPLING</vt:lpstr>
      <vt:lpstr>SOURCE POINTS OF SOLID WASTE</vt:lpstr>
      <vt:lpstr>EFFECTS OF SOLID WASTE</vt:lpstr>
      <vt:lpstr>EFFECTS OF SOLID WASTE</vt:lpstr>
      <vt:lpstr>EFFECTS OF SOLID WASTE</vt:lpstr>
      <vt:lpstr>EFFECTS OF SOLID WASTE</vt:lpstr>
      <vt:lpstr>CASE STUDY: STATUS OF WASTE GENERATION IN BANGALORE</vt:lpstr>
      <vt:lpstr>CASE STUDY: STATUS OF WASTE GENERATION IN BANGALORE</vt:lpstr>
      <vt:lpstr>CASE STUDY: STATUS OF WASTE GENERATION IN BANGALORE</vt:lpstr>
      <vt:lpstr>CASE STUDY: STATUS OF WASTE GENERATION IN BANGALORE</vt:lpstr>
      <vt:lpstr>CASE STUDY: STATUS OF WASTE GENERATION IN BANGALORE</vt:lpstr>
      <vt:lpstr>PUBLIC AWARENESS AND PRACTICES IN WASTE MANAGEMENT </vt:lpstr>
      <vt:lpstr>PUBLIC AWARENESS AND PRACTICES IN WASTE MANAGEMENT </vt:lpstr>
      <vt:lpstr>PUBLIC AWARENESS AND PRACTICES IN WASTE MANAGEMENT </vt:lpstr>
      <vt:lpstr>PUBLIC AWARENESS AND PRACTICES IN WASTE MANAGEMENT </vt:lpstr>
      <vt:lpstr>PUBLIC AWARENESS AND PRACTICES IN WASTE MANAGEMENT </vt:lpstr>
      <vt:lpstr>PUBLIC AWARENESS AND PRACTICES IN WASTE MANAGEMENT </vt:lpstr>
      <vt:lpstr>FACTORS AFFECTING SWM SYSTEM  </vt:lpstr>
      <vt:lpstr>FACTORS AFFECTING SWM SYSTEM</vt:lpstr>
      <vt:lpstr>FACTORS AFFECTING SWM SYSTEM</vt:lpstr>
      <vt:lpstr>FACTORS AFFECTING SWM SYSTEM</vt:lpstr>
      <vt:lpstr>FACTORS AFFECTING SWM SYSTEM</vt:lpstr>
      <vt:lpstr>FACTORS AFFECTING SWM SYSTEM</vt:lpstr>
      <vt:lpstr>FACTORS AFFECTING SWM SYSTEM</vt:lpstr>
      <vt:lpstr>PROGRESS OF MSW MANAGEMENT IN INDIA </vt:lpstr>
      <vt:lpstr>PROGRESS OF MSW MANAGEMENT IN INDIA</vt:lpstr>
      <vt:lpstr>PROGRESS OF MSW MANAGEMENT IN INDIA  </vt:lpstr>
      <vt:lpstr>PROGRESS OF MSW MANAGEMENT IN INDIA</vt:lpstr>
      <vt:lpstr>PROGRESS OF MSW MANAGEMENT IN INDIA</vt:lpstr>
      <vt:lpstr>PROGRESS OF MSW MANAGEMENT IN INDIA</vt:lpstr>
      <vt:lpstr>PROGRESS OF MSW MANAGEMENT IN INDIA</vt:lpstr>
      <vt:lpstr>PROGRESS OF MSW MANAGEMENT IN INDIA</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lpstr>SOLID WASTE MANAGEMENT SYSTEM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ABI</cp:lastModifiedBy>
  <cp:revision>587</cp:revision>
  <dcterms:created xsi:type="dcterms:W3CDTF">2019-01-07T03:41:29Z</dcterms:created>
  <dcterms:modified xsi:type="dcterms:W3CDTF">2023-02-07T04:26:35Z</dcterms:modified>
</cp:coreProperties>
</file>